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79" r:id="rId2"/>
  </p:sldIdLst>
  <p:sldSz cx="6858000" cy="9906000" type="A4"/>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7A80C7E-FB40-4FA9-A6B9-3D748E1E6AF3}">
          <p14:sldIdLst/>
        </p14:section>
        <p14:section name="Untitled Section" id="{DDD5475C-55BD-47D0-BEB1-8C0B24FC5C5E}">
          <p14:sldIdLst>
            <p14:sldId id="27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81B8"/>
    <a:srgbClr val="4CA235"/>
    <a:srgbClr val="0F82C5"/>
    <a:srgbClr val="196B24"/>
    <a:srgbClr val="F8F4F1"/>
    <a:srgbClr val="B6583C"/>
    <a:srgbClr val="C04F15"/>
    <a:srgbClr val="C00000"/>
    <a:srgbClr val="A0158A"/>
    <a:srgbClr val="3B7D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695A04-96A1-4324-8532-9A2B2C825E11}" v="19" dt="2026-08-12T11:47:15.4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9" autoAdjust="0"/>
    <p:restoredTop sz="94660"/>
  </p:normalViewPr>
  <p:slideViewPr>
    <p:cSldViewPr snapToGrid="0">
      <p:cViewPr varScale="1">
        <p:scale>
          <a:sx n="87" d="100"/>
          <a:sy n="87" d="100"/>
        </p:scale>
        <p:origin x="60" y="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 Cooney" userId="de43bb2c20b69b7c" providerId="LiveId" clId="{F0DCD982-12EF-4B07-8749-5A4D6ED66960}"/>
    <pc:docChg chg="undo custSel addSld delSld modSld modSection">
      <pc:chgData name="Eric Cooney" userId="de43bb2c20b69b7c" providerId="LiveId" clId="{F0DCD982-12EF-4B07-8749-5A4D6ED66960}" dt="2026-08-13T10:42:50.093" v="1945" actId="1076"/>
      <pc:docMkLst>
        <pc:docMk/>
      </pc:docMkLst>
      <pc:sldChg chg="addSp delSp modSp mod">
        <pc:chgData name="Eric Cooney" userId="de43bb2c20b69b7c" providerId="LiveId" clId="{F0DCD982-12EF-4B07-8749-5A4D6ED66960}" dt="2026-08-13T10:42:50.093" v="1945" actId="1076"/>
        <pc:sldMkLst>
          <pc:docMk/>
          <pc:sldMk cId="259377023" sldId="279"/>
        </pc:sldMkLst>
        <pc:spChg chg="add mod">
          <ac:chgData name="Eric Cooney" userId="de43bb2c20b69b7c" providerId="LiveId" clId="{F0DCD982-12EF-4B07-8749-5A4D6ED66960}" dt="2026-08-13T10:39:00.021" v="1935" actId="1035"/>
          <ac:spMkLst>
            <pc:docMk/>
            <pc:sldMk cId="259377023" sldId="279"/>
            <ac:spMk id="3" creationId="{825D5CEB-E096-1AAB-0A6C-BBD734C59E2A}"/>
          </ac:spMkLst>
        </pc:spChg>
        <pc:spChg chg="mod">
          <ac:chgData name="Eric Cooney" userId="de43bb2c20b69b7c" providerId="LiveId" clId="{F0DCD982-12EF-4B07-8749-5A4D6ED66960}" dt="2026-08-12T11:47:15.435" v="1721"/>
          <ac:spMkLst>
            <pc:docMk/>
            <pc:sldMk cId="259377023" sldId="279"/>
            <ac:spMk id="21" creationId="{2BDC231D-F94A-C4C2-66E5-F63AFD06FE50}"/>
          </ac:spMkLst>
        </pc:spChg>
        <pc:spChg chg="mod">
          <ac:chgData name="Eric Cooney" userId="de43bb2c20b69b7c" providerId="LiveId" clId="{F0DCD982-12EF-4B07-8749-5A4D6ED66960}" dt="2026-08-12T11:48:16.481" v="1747" actId="6549"/>
          <ac:spMkLst>
            <pc:docMk/>
            <pc:sldMk cId="259377023" sldId="279"/>
            <ac:spMk id="22" creationId="{53B51F26-EC88-2BB0-E251-C28F97B9586E}"/>
          </ac:spMkLst>
        </pc:spChg>
        <pc:spChg chg="mod">
          <ac:chgData name="Eric Cooney" userId="de43bb2c20b69b7c" providerId="LiveId" clId="{F0DCD982-12EF-4B07-8749-5A4D6ED66960}" dt="2026-08-12T11:48:28.620" v="1748" actId="14100"/>
          <ac:spMkLst>
            <pc:docMk/>
            <pc:sldMk cId="259377023" sldId="279"/>
            <ac:spMk id="24" creationId="{7284D6DC-8890-7C5B-94A6-C33E13C74B5B}"/>
          </ac:spMkLst>
        </pc:spChg>
        <pc:spChg chg="mod">
          <ac:chgData name="Eric Cooney" userId="de43bb2c20b69b7c" providerId="LiveId" clId="{F0DCD982-12EF-4B07-8749-5A4D6ED66960}" dt="2026-08-06T17:57:39.443" v="575" actId="6549"/>
          <ac:spMkLst>
            <pc:docMk/>
            <pc:sldMk cId="259377023" sldId="279"/>
            <ac:spMk id="27" creationId="{20AE5DC4-F6B8-CD86-B000-4C3C4E8410C9}"/>
          </ac:spMkLst>
        </pc:spChg>
        <pc:spChg chg="mod">
          <ac:chgData name="Eric Cooney" userId="de43bb2c20b69b7c" providerId="LiveId" clId="{F0DCD982-12EF-4B07-8749-5A4D6ED66960}" dt="2026-08-07T08:37:10.217" v="1536" actId="207"/>
          <ac:spMkLst>
            <pc:docMk/>
            <pc:sldMk cId="259377023" sldId="279"/>
            <ac:spMk id="28" creationId="{34B86050-7842-C003-007B-F373ABDB99C8}"/>
          </ac:spMkLst>
        </pc:spChg>
        <pc:spChg chg="mod">
          <ac:chgData name="Eric Cooney" userId="de43bb2c20b69b7c" providerId="LiveId" clId="{F0DCD982-12EF-4B07-8749-5A4D6ED66960}" dt="2026-08-06T18:01:46.997" v="806" actId="1035"/>
          <ac:spMkLst>
            <pc:docMk/>
            <pc:sldMk cId="259377023" sldId="279"/>
            <ac:spMk id="29" creationId="{9EE633C0-E8D1-77CC-6B46-192C63CF5ADB}"/>
          </ac:spMkLst>
        </pc:spChg>
        <pc:spChg chg="add mod">
          <ac:chgData name="Eric Cooney" userId="de43bb2c20b69b7c" providerId="LiveId" clId="{F0DCD982-12EF-4B07-8749-5A4D6ED66960}" dt="2026-08-07T08:36:11.329" v="1481" actId="207"/>
          <ac:spMkLst>
            <pc:docMk/>
            <pc:sldMk cId="259377023" sldId="279"/>
            <ac:spMk id="33" creationId="{B006A987-6CD8-7286-0A0C-BAEE01E69010}"/>
          </ac:spMkLst>
        </pc:spChg>
        <pc:spChg chg="mod">
          <ac:chgData name="Eric Cooney" userId="de43bb2c20b69b7c" providerId="LiveId" clId="{F0DCD982-12EF-4B07-8749-5A4D6ED66960}" dt="2026-08-06T17:50:51.206" v="343" actId="5793"/>
          <ac:spMkLst>
            <pc:docMk/>
            <pc:sldMk cId="259377023" sldId="279"/>
            <ac:spMk id="41" creationId="{4C2B02D1-F8B3-39F6-E7C2-6DF87059AC35}"/>
          </ac:spMkLst>
        </pc:spChg>
        <pc:spChg chg="mod">
          <ac:chgData name="Eric Cooney" userId="de43bb2c20b69b7c" providerId="LiveId" clId="{F0DCD982-12EF-4B07-8749-5A4D6ED66960}" dt="2026-08-07T08:20:24.905" v="1360" actId="6549"/>
          <ac:spMkLst>
            <pc:docMk/>
            <pc:sldMk cId="259377023" sldId="279"/>
            <ac:spMk id="44" creationId="{10994563-A524-2974-9F17-0EFAC9AA071A}"/>
          </ac:spMkLst>
        </pc:spChg>
        <pc:spChg chg="mod">
          <ac:chgData name="Eric Cooney" userId="de43bb2c20b69b7c" providerId="LiveId" clId="{F0DCD982-12EF-4B07-8749-5A4D6ED66960}" dt="2026-08-07T08:20:31.571" v="1361" actId="14100"/>
          <ac:spMkLst>
            <pc:docMk/>
            <pc:sldMk cId="259377023" sldId="279"/>
            <ac:spMk id="45" creationId="{2EBBEF07-F6E0-DEA2-C653-7BA58D9349C7}"/>
          </ac:spMkLst>
        </pc:spChg>
        <pc:spChg chg="mod">
          <ac:chgData name="Eric Cooney" userId="de43bb2c20b69b7c" providerId="LiveId" clId="{F0DCD982-12EF-4B07-8749-5A4D6ED66960}" dt="2026-08-06T18:06:16.557" v="993" actId="6549"/>
          <ac:spMkLst>
            <pc:docMk/>
            <pc:sldMk cId="259377023" sldId="279"/>
            <ac:spMk id="48" creationId="{CD96E306-4A82-67B4-2902-F723500DE4F8}"/>
          </ac:spMkLst>
        </pc:spChg>
        <pc:spChg chg="mod">
          <ac:chgData name="Eric Cooney" userId="de43bb2c20b69b7c" providerId="LiveId" clId="{F0DCD982-12EF-4B07-8749-5A4D6ED66960}" dt="2026-08-06T18:06:11.651" v="992" actId="14100"/>
          <ac:spMkLst>
            <pc:docMk/>
            <pc:sldMk cId="259377023" sldId="279"/>
            <ac:spMk id="50" creationId="{36A30CC0-B739-4054-7798-EF28EDEBA088}"/>
          </ac:spMkLst>
        </pc:spChg>
        <pc:spChg chg="add mod">
          <ac:chgData name="Eric Cooney" userId="de43bb2c20b69b7c" providerId="LiveId" clId="{F0DCD982-12EF-4B07-8749-5A4D6ED66960}" dt="2026-08-12T11:49:54.543" v="1753" actId="1076"/>
          <ac:spMkLst>
            <pc:docMk/>
            <pc:sldMk cId="259377023" sldId="279"/>
            <ac:spMk id="52" creationId="{A6122819-1C7C-82B2-57B2-241B8328FC3D}"/>
          </ac:spMkLst>
        </pc:spChg>
        <pc:spChg chg="mod">
          <ac:chgData name="Eric Cooney" userId="de43bb2c20b69b7c" providerId="LiveId" clId="{F0DCD982-12EF-4B07-8749-5A4D6ED66960}" dt="2026-08-06T18:02:12.938" v="826" actId="20577"/>
          <ac:spMkLst>
            <pc:docMk/>
            <pc:sldMk cId="259377023" sldId="279"/>
            <ac:spMk id="53" creationId="{33F537E2-EC93-36EE-C4B0-C3750B83C483}"/>
          </ac:spMkLst>
        </pc:spChg>
        <pc:spChg chg="mod">
          <ac:chgData name="Eric Cooney" userId="de43bb2c20b69b7c" providerId="LiveId" clId="{F0DCD982-12EF-4B07-8749-5A4D6ED66960}" dt="2026-08-06T18:02:22.511" v="827" actId="14100"/>
          <ac:spMkLst>
            <pc:docMk/>
            <pc:sldMk cId="259377023" sldId="279"/>
            <ac:spMk id="54" creationId="{201AA95F-43A5-9220-A7C2-7AF5ABCD818A}"/>
          </ac:spMkLst>
        </pc:spChg>
        <pc:grpChg chg="mod">
          <ac:chgData name="Eric Cooney" userId="de43bb2c20b69b7c" providerId="LiveId" clId="{F0DCD982-12EF-4B07-8749-5A4D6ED66960}" dt="2026-08-12T11:50:04.013" v="1793" actId="1036"/>
          <ac:grpSpMkLst>
            <pc:docMk/>
            <pc:sldMk cId="259377023" sldId="279"/>
            <ac:grpSpMk id="7" creationId="{0023898F-FBDF-47EF-B47C-D29DFA86C580}"/>
          </ac:grpSpMkLst>
        </pc:grpChg>
        <pc:grpChg chg="add mod">
          <ac:chgData name="Eric Cooney" userId="de43bb2c20b69b7c" providerId="LiveId" clId="{F0DCD982-12EF-4B07-8749-5A4D6ED66960}" dt="2026-08-06T18:02:00.089" v="824" actId="1035"/>
          <ac:grpSpMkLst>
            <pc:docMk/>
            <pc:sldMk cId="259377023" sldId="279"/>
            <ac:grpSpMk id="26" creationId="{9C8284B7-A0DE-0530-1C36-8613F78C7CCB}"/>
          </ac:grpSpMkLst>
        </pc:grpChg>
        <pc:grpChg chg="add mod">
          <ac:chgData name="Eric Cooney" userId="de43bb2c20b69b7c" providerId="LiveId" clId="{F0DCD982-12EF-4B07-8749-5A4D6ED66960}" dt="2026-08-07T14:09:42.007" v="1711" actId="1036"/>
          <ac:grpSpMkLst>
            <pc:docMk/>
            <pc:sldMk cId="259377023" sldId="279"/>
            <ac:grpSpMk id="46" creationId="{DEE4EC18-D427-578B-316A-F987466BF611}"/>
          </ac:grpSpMkLst>
        </pc:grpChg>
        <pc:grpChg chg="mod">
          <ac:chgData name="Eric Cooney" userId="de43bb2c20b69b7c" providerId="LiveId" clId="{F0DCD982-12EF-4B07-8749-5A4D6ED66960}" dt="2026-08-06T17:51:36.212" v="375" actId="1036"/>
          <ac:grpSpMkLst>
            <pc:docMk/>
            <pc:sldMk cId="259377023" sldId="279"/>
            <ac:grpSpMk id="49" creationId="{66B81272-D9B8-D538-49E8-ED83DDA5CDDB}"/>
          </ac:grpSpMkLst>
        </pc:grpChg>
        <pc:grpChg chg="mod">
          <ac:chgData name="Eric Cooney" userId="de43bb2c20b69b7c" providerId="LiveId" clId="{F0DCD982-12EF-4B07-8749-5A4D6ED66960}" dt="2026-08-12T11:47:15.435" v="1721"/>
          <ac:grpSpMkLst>
            <pc:docMk/>
            <pc:sldMk cId="259377023" sldId="279"/>
            <ac:grpSpMk id="60" creationId="{D7AAC1D8-D468-ED6D-CB38-BB0B884D47FC}"/>
          </ac:grpSpMkLst>
        </pc:grpChg>
        <pc:picChg chg="add mod">
          <ac:chgData name="Eric Cooney" userId="de43bb2c20b69b7c" providerId="LiveId" clId="{F0DCD982-12EF-4B07-8749-5A4D6ED66960}" dt="2026-08-13T10:42:50.093" v="1945" actId="1076"/>
          <ac:picMkLst>
            <pc:docMk/>
            <pc:sldMk cId="259377023" sldId="279"/>
            <ac:picMk id="10" creationId="{AD9C39E3-886F-9A81-094F-290B15A2005F}"/>
          </ac:picMkLst>
        </pc:picChg>
        <pc:picChg chg="add mod">
          <ac:chgData name="Eric Cooney" userId="de43bb2c20b69b7c" providerId="LiveId" clId="{F0DCD982-12EF-4B07-8749-5A4D6ED66960}" dt="2026-08-12T11:49:09.165" v="1750" actId="1076"/>
          <ac:picMkLst>
            <pc:docMk/>
            <pc:sldMk cId="259377023" sldId="279"/>
            <ac:picMk id="12" creationId="{A02B0A1A-5F9F-3088-93E8-9A26D74F0B1B}"/>
          </ac:picMkLst>
        </pc:picChg>
        <pc:picChg chg="add mod">
          <ac:chgData name="Eric Cooney" userId="de43bb2c20b69b7c" providerId="LiveId" clId="{F0DCD982-12EF-4B07-8749-5A4D6ED66960}" dt="2026-08-12T11:49:54.543" v="1753" actId="1076"/>
          <ac:picMkLst>
            <pc:docMk/>
            <pc:sldMk cId="259377023" sldId="279"/>
            <ac:picMk id="56" creationId="{7F184F85-7713-ECF1-F492-4D02BAE38AD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B44A0E4-C254-4F2B-9D07-D4BF21303D03}" type="datetimeFigureOut">
              <a:rPr lang="en-IE" smtClean="0"/>
              <a:t>13/08/2026</a:t>
            </a:fld>
            <a:endParaRPr lang="en-IE"/>
          </a:p>
        </p:txBody>
      </p:sp>
      <p:sp>
        <p:nvSpPr>
          <p:cNvPr id="4" name="Slide Image Placeholder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768" y="4777959"/>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30092"/>
            <a:ext cx="2945659" cy="498134"/>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0443" y="9430092"/>
            <a:ext cx="2945659" cy="498134"/>
          </a:xfrm>
          <a:prstGeom prst="rect">
            <a:avLst/>
          </a:prstGeom>
        </p:spPr>
        <p:txBody>
          <a:bodyPr vert="horz" lIns="91440" tIns="45720" rIns="91440" bIns="45720" rtlCol="0" anchor="b"/>
          <a:lstStyle>
            <a:lvl1pPr algn="r">
              <a:defRPr sz="1200"/>
            </a:lvl1pPr>
          </a:lstStyle>
          <a:p>
            <a:fld id="{64BEE4BF-3541-43E7-A637-22934992C87E}" type="slidenum">
              <a:rPr lang="en-IE" smtClean="0"/>
              <a:t>‹#›</a:t>
            </a:fld>
            <a:endParaRPr lang="en-IE"/>
          </a:p>
        </p:txBody>
      </p:sp>
    </p:spTree>
    <p:extLst>
      <p:ext uri="{BB962C8B-B14F-4D97-AF65-F5344CB8AC3E}">
        <p14:creationId xmlns:p14="http://schemas.microsoft.com/office/powerpoint/2010/main" val="1697724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E1B38-9E9E-85D1-FCB8-6EF94BB9AE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5E442C-217F-BBB4-9268-142704AC9F03}"/>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6CC07C8D-94F3-1ACE-AD1C-42656BF2A0CA}"/>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11E79A59-2E3D-2FD0-FDD4-C428E8B21E1E}"/>
              </a:ext>
            </a:extLst>
          </p:cNvPr>
          <p:cNvSpPr>
            <a:spLocks noGrp="1"/>
          </p:cNvSpPr>
          <p:nvPr>
            <p:ph type="sldNum" sz="quarter" idx="5"/>
          </p:nvPr>
        </p:nvSpPr>
        <p:spPr/>
        <p:txBody>
          <a:bodyPr/>
          <a:lstStyle/>
          <a:p>
            <a:fld id="{64BEE4BF-3541-43E7-A637-22934992C87E}" type="slidenum">
              <a:rPr lang="en-IE" smtClean="0"/>
              <a:t>1</a:t>
            </a:fld>
            <a:endParaRPr lang="en-IE"/>
          </a:p>
        </p:txBody>
      </p:sp>
    </p:spTree>
    <p:extLst>
      <p:ext uri="{BB962C8B-B14F-4D97-AF65-F5344CB8AC3E}">
        <p14:creationId xmlns:p14="http://schemas.microsoft.com/office/powerpoint/2010/main" val="2968366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B6DC873-BD3A-4B07-9237-761EA4A26F1E}" type="datetimeFigureOut">
              <a:rPr lang="en-IE" smtClean="0"/>
              <a:t>13/08/2026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4F833B-DA8B-47AB-AA22-7607618EFC57}" type="slidenum">
              <a:rPr lang="en-IE" smtClean="0"/>
              <a:t>‹#›</a:t>
            </a:fld>
            <a:endParaRPr lang="en-IE"/>
          </a:p>
        </p:txBody>
      </p:sp>
    </p:spTree>
    <p:extLst>
      <p:ext uri="{BB962C8B-B14F-4D97-AF65-F5344CB8AC3E}">
        <p14:creationId xmlns:p14="http://schemas.microsoft.com/office/powerpoint/2010/main" val="552051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6DC873-BD3A-4B07-9237-761EA4A26F1E}" type="datetimeFigureOut">
              <a:rPr lang="en-IE" smtClean="0"/>
              <a:t>13/08/2026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4F833B-DA8B-47AB-AA22-7607618EFC57}" type="slidenum">
              <a:rPr lang="en-IE" smtClean="0"/>
              <a:t>‹#›</a:t>
            </a:fld>
            <a:endParaRPr lang="en-IE"/>
          </a:p>
        </p:txBody>
      </p:sp>
    </p:spTree>
    <p:extLst>
      <p:ext uri="{BB962C8B-B14F-4D97-AF65-F5344CB8AC3E}">
        <p14:creationId xmlns:p14="http://schemas.microsoft.com/office/powerpoint/2010/main" val="607619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6DC873-BD3A-4B07-9237-761EA4A26F1E}" type="datetimeFigureOut">
              <a:rPr lang="en-IE" smtClean="0"/>
              <a:t>13/08/2026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4F833B-DA8B-47AB-AA22-7607618EFC57}" type="slidenum">
              <a:rPr lang="en-IE" smtClean="0"/>
              <a:t>‹#›</a:t>
            </a:fld>
            <a:endParaRPr lang="en-IE"/>
          </a:p>
        </p:txBody>
      </p:sp>
    </p:spTree>
    <p:extLst>
      <p:ext uri="{BB962C8B-B14F-4D97-AF65-F5344CB8AC3E}">
        <p14:creationId xmlns:p14="http://schemas.microsoft.com/office/powerpoint/2010/main" val="1108064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6DC873-BD3A-4B07-9237-761EA4A26F1E}" type="datetimeFigureOut">
              <a:rPr lang="en-IE" smtClean="0"/>
              <a:t>13/08/2026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4F833B-DA8B-47AB-AA22-7607618EFC57}" type="slidenum">
              <a:rPr lang="en-IE" smtClean="0"/>
              <a:t>‹#›</a:t>
            </a:fld>
            <a:endParaRPr lang="en-IE"/>
          </a:p>
        </p:txBody>
      </p:sp>
    </p:spTree>
    <p:extLst>
      <p:ext uri="{BB962C8B-B14F-4D97-AF65-F5344CB8AC3E}">
        <p14:creationId xmlns:p14="http://schemas.microsoft.com/office/powerpoint/2010/main" val="635232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6DC873-BD3A-4B07-9237-761EA4A26F1E}" type="datetimeFigureOut">
              <a:rPr lang="en-IE" smtClean="0"/>
              <a:t>13/08/2026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4F833B-DA8B-47AB-AA22-7607618EFC57}" type="slidenum">
              <a:rPr lang="en-IE" smtClean="0"/>
              <a:t>‹#›</a:t>
            </a:fld>
            <a:endParaRPr lang="en-IE"/>
          </a:p>
        </p:txBody>
      </p:sp>
    </p:spTree>
    <p:extLst>
      <p:ext uri="{BB962C8B-B14F-4D97-AF65-F5344CB8AC3E}">
        <p14:creationId xmlns:p14="http://schemas.microsoft.com/office/powerpoint/2010/main" val="3558480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6DC873-BD3A-4B07-9237-761EA4A26F1E}" type="datetimeFigureOut">
              <a:rPr lang="en-IE" smtClean="0"/>
              <a:t>13/08/2026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EB4F833B-DA8B-47AB-AA22-7607618EFC57}" type="slidenum">
              <a:rPr lang="en-IE" smtClean="0"/>
              <a:t>‹#›</a:t>
            </a:fld>
            <a:endParaRPr lang="en-IE"/>
          </a:p>
        </p:txBody>
      </p:sp>
    </p:spTree>
    <p:extLst>
      <p:ext uri="{BB962C8B-B14F-4D97-AF65-F5344CB8AC3E}">
        <p14:creationId xmlns:p14="http://schemas.microsoft.com/office/powerpoint/2010/main" val="3233776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B6DC873-BD3A-4B07-9237-761EA4A26F1E}" type="datetimeFigureOut">
              <a:rPr lang="en-IE" smtClean="0"/>
              <a:t>13/08/2026</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EB4F833B-DA8B-47AB-AA22-7607618EFC57}" type="slidenum">
              <a:rPr lang="en-IE" smtClean="0"/>
              <a:t>‹#›</a:t>
            </a:fld>
            <a:endParaRPr lang="en-IE"/>
          </a:p>
        </p:txBody>
      </p:sp>
    </p:spTree>
    <p:extLst>
      <p:ext uri="{BB962C8B-B14F-4D97-AF65-F5344CB8AC3E}">
        <p14:creationId xmlns:p14="http://schemas.microsoft.com/office/powerpoint/2010/main" val="3761375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B6DC873-BD3A-4B07-9237-761EA4A26F1E}" type="datetimeFigureOut">
              <a:rPr lang="en-IE" smtClean="0"/>
              <a:t>13/08/2026</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EB4F833B-DA8B-47AB-AA22-7607618EFC57}" type="slidenum">
              <a:rPr lang="en-IE" smtClean="0"/>
              <a:t>‹#›</a:t>
            </a:fld>
            <a:endParaRPr lang="en-IE"/>
          </a:p>
        </p:txBody>
      </p:sp>
    </p:spTree>
    <p:extLst>
      <p:ext uri="{BB962C8B-B14F-4D97-AF65-F5344CB8AC3E}">
        <p14:creationId xmlns:p14="http://schemas.microsoft.com/office/powerpoint/2010/main" val="3118402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6DC873-BD3A-4B07-9237-761EA4A26F1E}" type="datetimeFigureOut">
              <a:rPr lang="en-IE" smtClean="0"/>
              <a:t>13/08/2026</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EB4F833B-DA8B-47AB-AA22-7607618EFC57}" type="slidenum">
              <a:rPr lang="en-IE" smtClean="0"/>
              <a:t>‹#›</a:t>
            </a:fld>
            <a:endParaRPr lang="en-IE"/>
          </a:p>
        </p:txBody>
      </p:sp>
    </p:spTree>
    <p:extLst>
      <p:ext uri="{BB962C8B-B14F-4D97-AF65-F5344CB8AC3E}">
        <p14:creationId xmlns:p14="http://schemas.microsoft.com/office/powerpoint/2010/main" val="1452511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B6DC873-BD3A-4B07-9237-761EA4A26F1E}" type="datetimeFigureOut">
              <a:rPr lang="en-IE" smtClean="0"/>
              <a:t>13/08/2026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EB4F833B-DA8B-47AB-AA22-7607618EFC57}" type="slidenum">
              <a:rPr lang="en-IE" smtClean="0"/>
              <a:t>‹#›</a:t>
            </a:fld>
            <a:endParaRPr lang="en-IE"/>
          </a:p>
        </p:txBody>
      </p:sp>
    </p:spTree>
    <p:extLst>
      <p:ext uri="{BB962C8B-B14F-4D97-AF65-F5344CB8AC3E}">
        <p14:creationId xmlns:p14="http://schemas.microsoft.com/office/powerpoint/2010/main" val="575240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B6DC873-BD3A-4B07-9237-761EA4A26F1E}" type="datetimeFigureOut">
              <a:rPr lang="en-IE" smtClean="0"/>
              <a:t>13/08/2026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EB4F833B-DA8B-47AB-AA22-7607618EFC57}" type="slidenum">
              <a:rPr lang="en-IE" smtClean="0"/>
              <a:t>‹#›</a:t>
            </a:fld>
            <a:endParaRPr lang="en-IE"/>
          </a:p>
        </p:txBody>
      </p:sp>
    </p:spTree>
    <p:extLst>
      <p:ext uri="{BB962C8B-B14F-4D97-AF65-F5344CB8AC3E}">
        <p14:creationId xmlns:p14="http://schemas.microsoft.com/office/powerpoint/2010/main" val="2391843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DB6DC873-BD3A-4B07-9237-761EA4A26F1E}" type="datetimeFigureOut">
              <a:rPr lang="en-IE" smtClean="0"/>
              <a:t>13/08/2026</a:t>
            </a:fld>
            <a:endParaRPr lang="en-IE"/>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IE"/>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EB4F833B-DA8B-47AB-AA22-7607618EFC57}" type="slidenum">
              <a:rPr lang="en-IE" smtClean="0"/>
              <a:t>‹#›</a:t>
            </a:fld>
            <a:endParaRPr lang="en-IE"/>
          </a:p>
        </p:txBody>
      </p:sp>
    </p:spTree>
    <p:extLst>
      <p:ext uri="{BB962C8B-B14F-4D97-AF65-F5344CB8AC3E}">
        <p14:creationId xmlns:p14="http://schemas.microsoft.com/office/powerpoint/2010/main" val="20402147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eric.g.cooney@gmail.com" TargetMode="External"/><Relationship Id="rId13" Type="http://schemas.openxmlformats.org/officeDocument/2006/relationships/hyperlink" Target="https://monkstown-heritage.com/" TargetMode="External"/><Relationship Id="rId18" Type="http://schemas.openxmlformats.org/officeDocument/2006/relationships/image" Target="../media/image5.jpg"/><Relationship Id="rId3" Type="http://schemas.openxmlformats.org/officeDocument/2006/relationships/image" Target="../media/image1.png"/><Relationship Id="rId7" Type="http://schemas.openxmlformats.org/officeDocument/2006/relationships/hyperlink" Target="mailto:secretary@monkstownparish.ie" TargetMode="External"/><Relationship Id="rId12" Type="http://schemas.openxmlformats.org/officeDocument/2006/relationships/hyperlink" Target="https://www.heritageweek.ie/event-listings/commemorative-plaques-in-monkstown" TargetMode="External"/><Relationship Id="rId17" Type="http://schemas.openxmlformats.org/officeDocument/2006/relationships/image" Target="../media/image4.png"/><Relationship Id="rId2" Type="http://schemas.openxmlformats.org/officeDocument/2006/relationships/notesSlide" Target="../notesSlides/notesSlide1.xml"/><Relationship Id="rId16"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www.foxrockparish.ie/" TargetMode="External"/><Relationship Id="rId11" Type="http://schemas.openxmlformats.org/officeDocument/2006/relationships/hyperlink" Target="https://www.heritageweek.ie/event-listings/monkstown-castle" TargetMode="External"/><Relationship Id="rId5" Type="http://schemas.openxmlformats.org/officeDocument/2006/relationships/hyperlink" Target="http://www.newtownparkparish.com/" TargetMode="External"/><Relationship Id="rId15" Type="http://schemas.openxmlformats.org/officeDocument/2006/relationships/hyperlink" Target="https://www.monkstownvillage.ie/blog" TargetMode="External"/><Relationship Id="rId10" Type="http://schemas.openxmlformats.org/officeDocument/2006/relationships/image" Target="../media/image2.jpg"/><Relationship Id="rId4" Type="http://schemas.openxmlformats.org/officeDocument/2006/relationships/hyperlink" Target="http://www.holyfamilyparish.ie/" TargetMode="External"/><Relationship Id="rId9" Type="http://schemas.openxmlformats.org/officeDocument/2006/relationships/hyperlink" Target="mailto:CP@monkstownparish.ie" TargetMode="External"/><Relationship Id="rId14" Type="http://schemas.openxmlformats.org/officeDocument/2006/relationships/hyperlink" Target="https://www.heritageweek.ie/event-listings/monkstown-heritage-virtual-walking-tou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18A88-5781-78A6-F637-A8AABE5CF0B2}"/>
            </a:ext>
          </a:extLst>
        </p:cNvPr>
        <p:cNvGrpSpPr/>
        <p:nvPr/>
      </p:nvGrpSpPr>
      <p:grpSpPr>
        <a:xfrm>
          <a:off x="0" y="0"/>
          <a:ext cx="0" cy="0"/>
          <a:chOff x="0" y="0"/>
          <a:chExt cx="0" cy="0"/>
        </a:xfrm>
      </p:grpSpPr>
      <p:pic>
        <p:nvPicPr>
          <p:cNvPr id="31" name="Picture 30">
            <a:extLst>
              <a:ext uri="{FF2B5EF4-FFF2-40B4-BE49-F238E27FC236}">
                <a16:creationId xmlns:a16="http://schemas.microsoft.com/office/drawing/2014/main" id="{B19767B5-693F-99D4-68EE-08796BC16D0A}"/>
              </a:ext>
            </a:extLst>
          </p:cNvPr>
          <p:cNvPicPr>
            <a:picLocks noChangeAspect="1"/>
          </p:cNvPicPr>
          <p:nvPr/>
        </p:nvPicPr>
        <p:blipFill>
          <a:blip r:embed="rId3"/>
          <a:srcRect l="4666" t="13384"/>
          <a:stretch>
            <a:fillRect/>
          </a:stretch>
        </p:blipFill>
        <p:spPr>
          <a:xfrm>
            <a:off x="62421" y="279274"/>
            <a:ext cx="1033278" cy="1120156"/>
          </a:xfrm>
          <a:prstGeom prst="rect">
            <a:avLst/>
          </a:prstGeom>
        </p:spPr>
      </p:pic>
      <p:cxnSp>
        <p:nvCxnSpPr>
          <p:cNvPr id="13" name="Straight Connector 12">
            <a:extLst>
              <a:ext uri="{FF2B5EF4-FFF2-40B4-BE49-F238E27FC236}">
                <a16:creationId xmlns:a16="http://schemas.microsoft.com/office/drawing/2014/main" id="{DDEE51D4-6B77-52A4-F520-289FF8CDB4CC}"/>
              </a:ext>
            </a:extLst>
          </p:cNvPr>
          <p:cNvCxnSpPr>
            <a:cxnSpLocks/>
          </p:cNvCxnSpPr>
          <p:nvPr/>
        </p:nvCxnSpPr>
        <p:spPr>
          <a:xfrm>
            <a:off x="1728950" y="8848317"/>
            <a:ext cx="0" cy="1035265"/>
          </a:xfrm>
          <a:prstGeom prst="line">
            <a:avLst/>
          </a:prstGeom>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1A588D92-07A9-6690-5DE1-418D2EE45824}"/>
              </a:ext>
            </a:extLst>
          </p:cNvPr>
          <p:cNvSpPr/>
          <p:nvPr/>
        </p:nvSpPr>
        <p:spPr>
          <a:xfrm>
            <a:off x="26278" y="13812"/>
            <a:ext cx="6751360" cy="307879"/>
          </a:xfrm>
          <a:prstGeom prst="rect">
            <a:avLst/>
          </a:prstGeom>
          <a:solidFill>
            <a:srgbClr val="196B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rPr>
              <a:t>M O N K S T O W N     P A R I S H </a:t>
            </a:r>
            <a:endParaRPr lang="en-IE" sz="1200" dirty="0">
              <a:solidFill>
                <a:schemeClr val="bg1"/>
              </a:solidFill>
            </a:endParaRPr>
          </a:p>
        </p:txBody>
      </p:sp>
      <p:cxnSp>
        <p:nvCxnSpPr>
          <p:cNvPr id="36" name="Straight Connector 35">
            <a:extLst>
              <a:ext uri="{FF2B5EF4-FFF2-40B4-BE49-F238E27FC236}">
                <a16:creationId xmlns:a16="http://schemas.microsoft.com/office/drawing/2014/main" id="{CD0F059C-AF33-D165-169E-743DFB623E29}"/>
              </a:ext>
            </a:extLst>
          </p:cNvPr>
          <p:cNvCxnSpPr>
            <a:cxnSpLocks/>
          </p:cNvCxnSpPr>
          <p:nvPr/>
        </p:nvCxnSpPr>
        <p:spPr>
          <a:xfrm>
            <a:off x="2303262" y="11091673"/>
            <a:ext cx="4547252" cy="0"/>
          </a:xfrm>
          <a:prstGeom prst="line">
            <a:avLst/>
          </a:prstGeom>
          <a:ln>
            <a:solidFill>
              <a:srgbClr val="005F64"/>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0ED4D251-D510-4BA1-77B3-87CF5942A8FE}"/>
              </a:ext>
            </a:extLst>
          </p:cNvPr>
          <p:cNvSpPr txBox="1"/>
          <p:nvPr/>
        </p:nvSpPr>
        <p:spPr>
          <a:xfrm>
            <a:off x="0" y="8954438"/>
            <a:ext cx="1629103" cy="746358"/>
          </a:xfrm>
          <a:prstGeom prst="rect">
            <a:avLst/>
          </a:prstGeom>
          <a:noFill/>
        </p:spPr>
        <p:txBody>
          <a:bodyPr wrap="square" rtlCol="0">
            <a:spAutoFit/>
          </a:bodyPr>
          <a:lstStyle/>
          <a:p>
            <a:pPr algn="ctr"/>
            <a:r>
              <a:rPr lang="en-GB" sz="1050" b="1" cap="all" dirty="0"/>
              <a:t>Kill O’ The Grange</a:t>
            </a:r>
            <a:br>
              <a:rPr lang="en-GB" sz="900" b="1" dirty="0"/>
            </a:br>
            <a:r>
              <a:rPr lang="en-GB" sz="900" b="1" dirty="0"/>
              <a:t>(Holy Family) </a:t>
            </a:r>
            <a:br>
              <a:rPr lang="en-GB" sz="900" b="1" dirty="0"/>
            </a:br>
            <a:r>
              <a:rPr lang="en-GB" sz="800" dirty="0">
                <a:solidFill>
                  <a:srgbClr val="FF0000"/>
                </a:solidFill>
              </a:rPr>
              <a:t>Mon – Sat @ 10 am </a:t>
            </a:r>
          </a:p>
          <a:p>
            <a:pPr algn="ctr"/>
            <a:r>
              <a:rPr lang="en-GB" sz="800" dirty="0">
                <a:solidFill>
                  <a:srgbClr val="FF0000"/>
                </a:solidFill>
              </a:rPr>
              <a:t>Sat Vigil 5 pm  Sun 10 &amp; 12</a:t>
            </a:r>
            <a:endParaRPr lang="en-GB" sz="900" dirty="0">
              <a:solidFill>
                <a:srgbClr val="FF0000"/>
              </a:solidFill>
            </a:endParaRPr>
          </a:p>
          <a:p>
            <a:pPr algn="ctr"/>
            <a:r>
              <a:rPr lang="en-GB" sz="700" dirty="0"/>
              <a:t>Web:  </a:t>
            </a:r>
            <a:r>
              <a:rPr lang="en-GB" sz="700" dirty="0">
                <a:hlinkClick r:id="rId4"/>
              </a:rPr>
              <a:t>www.holyfamilyparish.ie</a:t>
            </a:r>
            <a:r>
              <a:rPr lang="en-GB" sz="700" dirty="0"/>
              <a:t> </a:t>
            </a:r>
          </a:p>
        </p:txBody>
      </p:sp>
      <p:sp>
        <p:nvSpPr>
          <p:cNvPr id="6" name="TextBox 5">
            <a:extLst>
              <a:ext uri="{FF2B5EF4-FFF2-40B4-BE49-F238E27FC236}">
                <a16:creationId xmlns:a16="http://schemas.microsoft.com/office/drawing/2014/main" id="{CB56C9C4-4B7C-3B7D-190A-C0ED4993F7C7}"/>
              </a:ext>
            </a:extLst>
          </p:cNvPr>
          <p:cNvSpPr txBox="1"/>
          <p:nvPr/>
        </p:nvSpPr>
        <p:spPr>
          <a:xfrm>
            <a:off x="1756184" y="8951742"/>
            <a:ext cx="1629103" cy="777136"/>
          </a:xfrm>
          <a:prstGeom prst="rect">
            <a:avLst/>
          </a:prstGeom>
          <a:noFill/>
        </p:spPr>
        <p:txBody>
          <a:bodyPr wrap="square" rtlCol="0">
            <a:spAutoFit/>
          </a:bodyPr>
          <a:lstStyle/>
          <a:p>
            <a:pPr algn="ctr"/>
            <a:r>
              <a:rPr lang="en-GB" sz="1050" b="1" cap="all" dirty="0"/>
              <a:t>Blackrock </a:t>
            </a:r>
            <a:br>
              <a:rPr lang="en-GB" sz="900" b="1" dirty="0"/>
            </a:br>
            <a:r>
              <a:rPr lang="en-GB" sz="900" b="1" dirty="0"/>
              <a:t>(St. John the Baptist)</a:t>
            </a:r>
          </a:p>
          <a:p>
            <a:pPr algn="ctr"/>
            <a:r>
              <a:rPr lang="en-GB" sz="900" b="1" dirty="0"/>
              <a:t> </a:t>
            </a:r>
            <a:r>
              <a:rPr lang="en-GB" sz="900" dirty="0">
                <a:solidFill>
                  <a:srgbClr val="FF0000"/>
                </a:solidFill>
              </a:rPr>
              <a:t>Mon – Fri @ 1:05 pm </a:t>
            </a:r>
          </a:p>
          <a:p>
            <a:pPr algn="ctr"/>
            <a:r>
              <a:rPr lang="en-GB" sz="900" dirty="0">
                <a:solidFill>
                  <a:srgbClr val="FF0000"/>
                </a:solidFill>
              </a:rPr>
              <a:t>Sat Vigil 6:30 pm  Sun 10 &amp; 12</a:t>
            </a:r>
            <a:endParaRPr lang="en-GB" sz="1000" dirty="0">
              <a:solidFill>
                <a:srgbClr val="FF0000"/>
              </a:solidFill>
            </a:endParaRPr>
          </a:p>
          <a:p>
            <a:pPr algn="ctr"/>
            <a:r>
              <a:rPr lang="en-GB" sz="700" dirty="0"/>
              <a:t>Web:  www.sjb.ie</a:t>
            </a:r>
          </a:p>
        </p:txBody>
      </p:sp>
      <p:sp>
        <p:nvSpPr>
          <p:cNvPr id="9" name="TextBox 8">
            <a:extLst>
              <a:ext uri="{FF2B5EF4-FFF2-40B4-BE49-F238E27FC236}">
                <a16:creationId xmlns:a16="http://schemas.microsoft.com/office/drawing/2014/main" id="{D28F0B80-649C-EE38-9F20-51622601C439}"/>
              </a:ext>
            </a:extLst>
          </p:cNvPr>
          <p:cNvSpPr txBox="1"/>
          <p:nvPr/>
        </p:nvSpPr>
        <p:spPr>
          <a:xfrm>
            <a:off x="3273962" y="8949184"/>
            <a:ext cx="2002230" cy="777136"/>
          </a:xfrm>
          <a:prstGeom prst="rect">
            <a:avLst/>
          </a:prstGeom>
          <a:noFill/>
        </p:spPr>
        <p:txBody>
          <a:bodyPr wrap="square" rtlCol="0">
            <a:spAutoFit/>
          </a:bodyPr>
          <a:lstStyle/>
          <a:p>
            <a:pPr algn="ctr"/>
            <a:r>
              <a:rPr lang="en-GB" sz="1050" b="1" cap="all" dirty="0"/>
              <a:t>Newtownpark </a:t>
            </a:r>
            <a:br>
              <a:rPr lang="en-GB" sz="900" b="1" dirty="0"/>
            </a:br>
            <a:r>
              <a:rPr lang="en-GB" sz="900" b="1" dirty="0"/>
              <a:t>(Guardian Angels) </a:t>
            </a:r>
            <a:br>
              <a:rPr lang="en-GB" sz="900" b="1" dirty="0"/>
            </a:br>
            <a:r>
              <a:rPr lang="en-GB" sz="900" dirty="0">
                <a:solidFill>
                  <a:srgbClr val="FF0000"/>
                </a:solidFill>
              </a:rPr>
              <a:t>Mon – Sat @ 10 am </a:t>
            </a:r>
          </a:p>
          <a:p>
            <a:pPr algn="ctr"/>
            <a:r>
              <a:rPr lang="en-GB" sz="900" dirty="0">
                <a:solidFill>
                  <a:srgbClr val="FF0000"/>
                </a:solidFill>
              </a:rPr>
              <a:t> Sun 9:30   10:45</a:t>
            </a:r>
            <a:endParaRPr lang="en-GB" sz="900" b="1" dirty="0"/>
          </a:p>
          <a:p>
            <a:pPr algn="ctr"/>
            <a:r>
              <a:rPr lang="en-GB" sz="700" dirty="0"/>
              <a:t> </a:t>
            </a:r>
            <a:r>
              <a:rPr lang="en-GB" sz="700" dirty="0">
                <a:hlinkClick r:id="rId5"/>
              </a:rPr>
              <a:t>www.newtownparkparish.com</a:t>
            </a:r>
            <a:endParaRPr lang="en-GB" sz="700" dirty="0"/>
          </a:p>
        </p:txBody>
      </p:sp>
      <p:sp>
        <p:nvSpPr>
          <p:cNvPr id="11" name="TextBox 10">
            <a:extLst>
              <a:ext uri="{FF2B5EF4-FFF2-40B4-BE49-F238E27FC236}">
                <a16:creationId xmlns:a16="http://schemas.microsoft.com/office/drawing/2014/main" id="{98AB533D-351E-0EBE-7072-7E12A1A3F4EA}"/>
              </a:ext>
            </a:extLst>
          </p:cNvPr>
          <p:cNvSpPr txBox="1"/>
          <p:nvPr/>
        </p:nvSpPr>
        <p:spPr>
          <a:xfrm>
            <a:off x="5213116" y="8954439"/>
            <a:ext cx="1629103" cy="854080"/>
          </a:xfrm>
          <a:prstGeom prst="rect">
            <a:avLst/>
          </a:prstGeom>
          <a:noFill/>
        </p:spPr>
        <p:txBody>
          <a:bodyPr wrap="square" rtlCol="0">
            <a:spAutoFit/>
          </a:bodyPr>
          <a:lstStyle/>
          <a:p>
            <a:pPr algn="ctr"/>
            <a:r>
              <a:rPr lang="en-GB" sz="1050" b="1" cap="all" dirty="0"/>
              <a:t>Foxrock</a:t>
            </a:r>
            <a:br>
              <a:rPr lang="en-GB" sz="900" b="1" dirty="0"/>
            </a:br>
            <a:r>
              <a:rPr lang="en-GB" sz="800" b="1" dirty="0"/>
              <a:t>(Our Lady of Perpetual </a:t>
            </a:r>
            <a:r>
              <a:rPr lang="en-GB" sz="800" b="1" dirty="0" err="1"/>
              <a:t>Succor</a:t>
            </a:r>
            <a:r>
              <a:rPr lang="en-GB" sz="800" b="1" dirty="0"/>
              <a:t>)</a:t>
            </a:r>
            <a:br>
              <a:rPr lang="en-GB" sz="800" b="1" dirty="0"/>
            </a:br>
            <a:endParaRPr lang="en-GB" sz="100" b="1" dirty="0"/>
          </a:p>
          <a:p>
            <a:pPr algn="ctr"/>
            <a:r>
              <a:rPr lang="en-GB" sz="800" dirty="0">
                <a:solidFill>
                  <a:srgbClr val="FF0000"/>
                </a:solidFill>
              </a:rPr>
              <a:t>Mon, Tue, Thurs &amp; Fri  @ 10 am </a:t>
            </a:r>
          </a:p>
          <a:p>
            <a:pPr algn="ctr"/>
            <a:r>
              <a:rPr lang="en-GB" sz="800" dirty="0">
                <a:solidFill>
                  <a:srgbClr val="FF0000"/>
                </a:solidFill>
              </a:rPr>
              <a:t>Sat Vigil 6 pm  Sun 10 &amp; 11:30</a:t>
            </a:r>
            <a:endParaRPr lang="en-GB" sz="900" b="1" dirty="0"/>
          </a:p>
          <a:p>
            <a:pPr algn="ctr"/>
            <a:r>
              <a:rPr lang="en-GB" sz="700" dirty="0"/>
              <a:t>Web:  </a:t>
            </a:r>
            <a:r>
              <a:rPr lang="en-GB" sz="700" dirty="0">
                <a:hlinkClick r:id="rId6"/>
              </a:rPr>
              <a:t>www.foxrockparish.ie</a:t>
            </a:r>
            <a:r>
              <a:rPr lang="en-GB" sz="700" dirty="0"/>
              <a:t> </a:t>
            </a:r>
          </a:p>
          <a:p>
            <a:pPr algn="ctr"/>
            <a:endParaRPr lang="en-IE" sz="700" dirty="0"/>
          </a:p>
        </p:txBody>
      </p:sp>
      <p:sp>
        <p:nvSpPr>
          <p:cNvPr id="8" name="Rectangle 7">
            <a:extLst>
              <a:ext uri="{FF2B5EF4-FFF2-40B4-BE49-F238E27FC236}">
                <a16:creationId xmlns:a16="http://schemas.microsoft.com/office/drawing/2014/main" id="{D08EE7AA-BF6F-2DA0-0A15-0EA659D0F473}"/>
              </a:ext>
            </a:extLst>
          </p:cNvPr>
          <p:cNvSpPr/>
          <p:nvPr/>
        </p:nvSpPr>
        <p:spPr>
          <a:xfrm>
            <a:off x="0" y="9748311"/>
            <a:ext cx="6858000" cy="16563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rPr>
              <a:t>monkstownparish.ie</a:t>
            </a:r>
            <a:endParaRPr lang="en-IE" sz="1200" dirty="0">
              <a:solidFill>
                <a:schemeClr val="bg1"/>
              </a:solidFill>
            </a:endParaRPr>
          </a:p>
        </p:txBody>
      </p:sp>
      <p:cxnSp>
        <p:nvCxnSpPr>
          <p:cNvPr id="15" name="Straight Connector 14">
            <a:extLst>
              <a:ext uri="{FF2B5EF4-FFF2-40B4-BE49-F238E27FC236}">
                <a16:creationId xmlns:a16="http://schemas.microsoft.com/office/drawing/2014/main" id="{5F651918-D659-ABCD-0B19-D1B396B5AAAC}"/>
              </a:ext>
            </a:extLst>
          </p:cNvPr>
          <p:cNvCxnSpPr>
            <a:cxnSpLocks/>
          </p:cNvCxnSpPr>
          <p:nvPr/>
        </p:nvCxnSpPr>
        <p:spPr>
          <a:xfrm>
            <a:off x="3436880" y="8866280"/>
            <a:ext cx="0" cy="909139"/>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F6E6A88-9FBD-0DB6-A26A-945BBE65D2BA}"/>
              </a:ext>
            </a:extLst>
          </p:cNvPr>
          <p:cNvCxnSpPr>
            <a:cxnSpLocks/>
          </p:cNvCxnSpPr>
          <p:nvPr/>
        </p:nvCxnSpPr>
        <p:spPr>
          <a:xfrm>
            <a:off x="5155318" y="8848317"/>
            <a:ext cx="0" cy="1003735"/>
          </a:xfrm>
          <a:prstGeom prst="line">
            <a:avLst/>
          </a:prstGeom>
        </p:spPr>
        <p:style>
          <a:lnRef idx="2">
            <a:schemeClr val="accent1"/>
          </a:lnRef>
          <a:fillRef idx="0">
            <a:schemeClr val="accent1"/>
          </a:fillRef>
          <a:effectRef idx="1">
            <a:schemeClr val="accent1"/>
          </a:effectRef>
          <a:fontRef idx="minor">
            <a:schemeClr val="tx1"/>
          </a:fontRef>
        </p:style>
      </p:cxnSp>
      <p:sp>
        <p:nvSpPr>
          <p:cNvPr id="30" name="Rectangle 29">
            <a:extLst>
              <a:ext uri="{FF2B5EF4-FFF2-40B4-BE49-F238E27FC236}">
                <a16:creationId xmlns:a16="http://schemas.microsoft.com/office/drawing/2014/main" id="{03651A87-1FDA-1BAF-2DDD-26EA8FD548C6}"/>
              </a:ext>
            </a:extLst>
          </p:cNvPr>
          <p:cNvSpPr/>
          <p:nvPr/>
        </p:nvSpPr>
        <p:spPr>
          <a:xfrm>
            <a:off x="26277" y="8812657"/>
            <a:ext cx="6858000" cy="16563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rPr>
              <a:t>P A R T N E R S H I P     </a:t>
            </a:r>
            <a:r>
              <a:rPr lang="en-GB" sz="1200" dirty="0" err="1">
                <a:solidFill>
                  <a:schemeClr val="bg1"/>
                </a:solidFill>
              </a:rPr>
              <a:t>P</a:t>
            </a:r>
            <a:r>
              <a:rPr lang="en-GB" sz="1200" dirty="0">
                <a:solidFill>
                  <a:schemeClr val="bg1"/>
                </a:solidFill>
              </a:rPr>
              <a:t> A R I S H E S   MASS TIMES   </a:t>
            </a:r>
            <a:endParaRPr lang="en-IE" sz="1200" dirty="0">
              <a:solidFill>
                <a:schemeClr val="bg1"/>
              </a:solidFill>
            </a:endParaRPr>
          </a:p>
        </p:txBody>
      </p:sp>
      <p:sp>
        <p:nvSpPr>
          <p:cNvPr id="34" name="TextBox 33">
            <a:extLst>
              <a:ext uri="{FF2B5EF4-FFF2-40B4-BE49-F238E27FC236}">
                <a16:creationId xmlns:a16="http://schemas.microsoft.com/office/drawing/2014/main" id="{75CBE0CD-7CF8-60CF-E1BF-78F13B2803B6}"/>
              </a:ext>
            </a:extLst>
          </p:cNvPr>
          <p:cNvSpPr txBox="1"/>
          <p:nvPr/>
        </p:nvSpPr>
        <p:spPr>
          <a:xfrm>
            <a:off x="1055889" y="356367"/>
            <a:ext cx="2214387" cy="646331"/>
          </a:xfrm>
          <a:prstGeom prst="rect">
            <a:avLst/>
          </a:prstGeom>
          <a:noFill/>
        </p:spPr>
        <p:txBody>
          <a:bodyPr wrap="square" rtlCol="0">
            <a:spAutoFit/>
          </a:bodyPr>
          <a:lstStyle/>
          <a:p>
            <a:r>
              <a:rPr lang="en-GB" sz="900" u="sng" dirty="0"/>
              <a:t>Parish Secretary</a:t>
            </a:r>
          </a:p>
          <a:p>
            <a:r>
              <a:rPr lang="en-GB" sz="900" b="1" dirty="0"/>
              <a:t>Ann Acres</a:t>
            </a:r>
          </a:p>
          <a:p>
            <a:r>
              <a:rPr lang="en-GB" sz="900" dirty="0"/>
              <a:t>T:  (01) 538 2542</a:t>
            </a:r>
            <a:br>
              <a:rPr lang="en-GB" sz="900" dirty="0"/>
            </a:br>
            <a:r>
              <a:rPr lang="en-GB" sz="900" dirty="0"/>
              <a:t>E:   </a:t>
            </a:r>
            <a:r>
              <a:rPr lang="en-GB" sz="900" dirty="0">
                <a:hlinkClick r:id="rId7"/>
              </a:rPr>
              <a:t>secretary@monkstownparish.ie</a:t>
            </a:r>
            <a:endParaRPr lang="en-GB" sz="900" dirty="0"/>
          </a:p>
        </p:txBody>
      </p:sp>
      <p:sp>
        <p:nvSpPr>
          <p:cNvPr id="37" name="TextBox 36">
            <a:extLst>
              <a:ext uri="{FF2B5EF4-FFF2-40B4-BE49-F238E27FC236}">
                <a16:creationId xmlns:a16="http://schemas.microsoft.com/office/drawing/2014/main" id="{3DEFBC94-680E-F58D-601F-AAAD3B2A8B04}"/>
              </a:ext>
            </a:extLst>
          </p:cNvPr>
          <p:cNvSpPr txBox="1"/>
          <p:nvPr/>
        </p:nvSpPr>
        <p:spPr>
          <a:xfrm>
            <a:off x="2931711" y="340602"/>
            <a:ext cx="2214387" cy="784830"/>
          </a:xfrm>
          <a:prstGeom prst="rect">
            <a:avLst/>
          </a:prstGeom>
          <a:noFill/>
        </p:spPr>
        <p:txBody>
          <a:bodyPr wrap="square" rtlCol="0">
            <a:spAutoFit/>
          </a:bodyPr>
          <a:lstStyle/>
          <a:p>
            <a:r>
              <a:rPr lang="en-GB" sz="900" u="sng" dirty="0"/>
              <a:t>Parish Administrator</a:t>
            </a:r>
          </a:p>
          <a:p>
            <a:r>
              <a:rPr lang="en-GB" sz="900" b="1" dirty="0"/>
              <a:t>Deacon Eric Cooney</a:t>
            </a:r>
          </a:p>
          <a:p>
            <a:r>
              <a:rPr lang="en-IE" sz="900" dirty="0"/>
              <a:t>Mobile: 087 668 3499 </a:t>
            </a:r>
            <a:br>
              <a:rPr lang="en-GB" sz="900" dirty="0"/>
            </a:br>
            <a:r>
              <a:rPr lang="en-GB" sz="900" dirty="0"/>
              <a:t>E:   </a:t>
            </a:r>
            <a:r>
              <a:rPr lang="en-GB" sz="900" dirty="0">
                <a:hlinkClick r:id="rId8"/>
              </a:rPr>
              <a:t>eric.g.cooney@gmail.com</a:t>
            </a:r>
            <a:endParaRPr lang="en-GB" sz="900" dirty="0"/>
          </a:p>
          <a:p>
            <a:endParaRPr lang="en-GB" sz="900" dirty="0"/>
          </a:p>
        </p:txBody>
      </p:sp>
      <p:sp>
        <p:nvSpPr>
          <p:cNvPr id="38" name="TextBox 37">
            <a:extLst>
              <a:ext uri="{FF2B5EF4-FFF2-40B4-BE49-F238E27FC236}">
                <a16:creationId xmlns:a16="http://schemas.microsoft.com/office/drawing/2014/main" id="{D2CEED9D-14E3-1042-A6CA-278DC011BBEC}"/>
              </a:ext>
            </a:extLst>
          </p:cNvPr>
          <p:cNvSpPr txBox="1"/>
          <p:nvPr/>
        </p:nvSpPr>
        <p:spPr>
          <a:xfrm>
            <a:off x="4664616" y="335345"/>
            <a:ext cx="2185898" cy="784830"/>
          </a:xfrm>
          <a:prstGeom prst="rect">
            <a:avLst/>
          </a:prstGeom>
          <a:noFill/>
        </p:spPr>
        <p:txBody>
          <a:bodyPr wrap="square" rtlCol="0">
            <a:spAutoFit/>
          </a:bodyPr>
          <a:lstStyle/>
          <a:p>
            <a:r>
              <a:rPr lang="en-GB" sz="900" u="sng" dirty="0"/>
              <a:t>Safeguarding Contacts</a:t>
            </a:r>
          </a:p>
          <a:p>
            <a:r>
              <a:rPr lang="en-GB" sz="900" b="1" dirty="0"/>
              <a:t>Alice O’Connell &amp; Denise Beardmore </a:t>
            </a:r>
          </a:p>
          <a:p>
            <a:r>
              <a:rPr lang="en-GB" sz="900" dirty="0"/>
              <a:t>E: </a:t>
            </a:r>
            <a:r>
              <a:rPr lang="en-GB" sz="900" dirty="0">
                <a:hlinkClick r:id="rId9"/>
              </a:rPr>
              <a:t>CP@monkstownparish.ie</a:t>
            </a:r>
            <a:endParaRPr lang="en-GB" sz="900" dirty="0"/>
          </a:p>
          <a:p>
            <a:r>
              <a:rPr lang="en-GB" sz="900" b="1" u="sng" dirty="0"/>
              <a:t>Sacristan: </a:t>
            </a:r>
            <a:r>
              <a:rPr lang="en-GB" sz="900" dirty="0"/>
              <a:t> Ciarán Ryan </a:t>
            </a:r>
          </a:p>
          <a:p>
            <a:r>
              <a:rPr lang="en-GB" sz="900" dirty="0"/>
              <a:t> </a:t>
            </a:r>
          </a:p>
        </p:txBody>
      </p:sp>
      <p:sp>
        <p:nvSpPr>
          <p:cNvPr id="40" name="TextBox 39">
            <a:extLst>
              <a:ext uri="{FF2B5EF4-FFF2-40B4-BE49-F238E27FC236}">
                <a16:creationId xmlns:a16="http://schemas.microsoft.com/office/drawing/2014/main" id="{CB2744DD-EEA7-FA11-C132-2C62D29C8C47}"/>
              </a:ext>
            </a:extLst>
          </p:cNvPr>
          <p:cNvSpPr txBox="1"/>
          <p:nvPr/>
        </p:nvSpPr>
        <p:spPr>
          <a:xfrm>
            <a:off x="1039986" y="1122203"/>
            <a:ext cx="5802111" cy="246221"/>
          </a:xfrm>
          <a:prstGeom prst="rect">
            <a:avLst/>
          </a:prstGeom>
          <a:noFill/>
        </p:spPr>
        <p:txBody>
          <a:bodyPr wrap="square" rtlCol="0">
            <a:spAutoFit/>
          </a:bodyPr>
          <a:lstStyle/>
          <a:p>
            <a:pPr algn="ctr"/>
            <a:r>
              <a:rPr lang="en-GB" sz="1000" dirty="0">
                <a:solidFill>
                  <a:srgbClr val="FF0000"/>
                </a:solidFill>
              </a:rPr>
              <a:t>Mass Times:  Weekdays (Mon – Fri)  @ 10 AM     Saturday. Vigil Mass @ 6 PM   Sunday. 10:30 AM </a:t>
            </a:r>
          </a:p>
        </p:txBody>
      </p:sp>
      <p:sp>
        <p:nvSpPr>
          <p:cNvPr id="41" name="Rectangle 40">
            <a:extLst>
              <a:ext uri="{FF2B5EF4-FFF2-40B4-BE49-F238E27FC236}">
                <a16:creationId xmlns:a16="http://schemas.microsoft.com/office/drawing/2014/main" id="{4C2B02D1-F8B3-39F6-E7C2-6DF87059AC35}"/>
              </a:ext>
            </a:extLst>
          </p:cNvPr>
          <p:cNvSpPr/>
          <p:nvPr/>
        </p:nvSpPr>
        <p:spPr>
          <a:xfrm>
            <a:off x="21579" y="1462307"/>
            <a:ext cx="6756060" cy="377271"/>
          </a:xfrm>
          <a:prstGeom prst="rect">
            <a:avLst/>
          </a:prstGeom>
          <a:solidFill>
            <a:srgbClr val="196B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rPr>
              <a:t>P  A  R  I  S  H        N  E  W  S  L  E  T  </a:t>
            </a:r>
            <a:r>
              <a:rPr lang="en-GB" sz="1200" dirty="0" err="1">
                <a:solidFill>
                  <a:schemeClr val="bg1"/>
                </a:solidFill>
              </a:rPr>
              <a:t>T</a:t>
            </a:r>
            <a:r>
              <a:rPr lang="en-GB" sz="1200" dirty="0">
                <a:solidFill>
                  <a:schemeClr val="bg1"/>
                </a:solidFill>
              </a:rPr>
              <a:t>  E  R</a:t>
            </a:r>
          </a:p>
          <a:p>
            <a:pPr algn="ctr"/>
            <a:r>
              <a:rPr lang="en-GB" sz="1200" dirty="0">
                <a:solidFill>
                  <a:schemeClr val="bg1"/>
                </a:solidFill>
              </a:rPr>
              <a:t>20</a:t>
            </a:r>
            <a:r>
              <a:rPr lang="en-GB" sz="1200" baseline="30000" dirty="0">
                <a:solidFill>
                  <a:schemeClr val="bg1"/>
                </a:solidFill>
              </a:rPr>
              <a:t>th</a:t>
            </a:r>
            <a:r>
              <a:rPr lang="en-GB" sz="1200" dirty="0">
                <a:solidFill>
                  <a:schemeClr val="bg1"/>
                </a:solidFill>
              </a:rPr>
              <a:t>  Sunday in Ordinary Time -  (15</a:t>
            </a:r>
            <a:r>
              <a:rPr lang="en-GB" sz="1200" baseline="30000" dirty="0">
                <a:solidFill>
                  <a:schemeClr val="bg1"/>
                </a:solidFill>
              </a:rPr>
              <a:t>th</a:t>
            </a:r>
            <a:r>
              <a:rPr lang="en-GB" sz="1200" dirty="0">
                <a:solidFill>
                  <a:schemeClr val="bg1"/>
                </a:solidFill>
              </a:rPr>
              <a:t> / 16</a:t>
            </a:r>
            <a:r>
              <a:rPr lang="en-GB" sz="1200" baseline="30000" dirty="0">
                <a:solidFill>
                  <a:schemeClr val="bg1"/>
                </a:solidFill>
              </a:rPr>
              <a:t>th</a:t>
            </a:r>
            <a:r>
              <a:rPr lang="en-GB" sz="1200" dirty="0">
                <a:solidFill>
                  <a:schemeClr val="bg1"/>
                </a:solidFill>
              </a:rPr>
              <a:t> August 2026)    </a:t>
            </a:r>
            <a:endParaRPr lang="en-IE" sz="1200" dirty="0">
              <a:solidFill>
                <a:schemeClr val="bg1"/>
              </a:solidFill>
            </a:endParaRPr>
          </a:p>
        </p:txBody>
      </p:sp>
      <p:grpSp>
        <p:nvGrpSpPr>
          <p:cNvPr id="60" name="Group 59">
            <a:extLst>
              <a:ext uri="{FF2B5EF4-FFF2-40B4-BE49-F238E27FC236}">
                <a16:creationId xmlns:a16="http://schemas.microsoft.com/office/drawing/2014/main" id="{D7AAC1D8-D468-ED6D-CB38-BB0B884D47FC}"/>
              </a:ext>
            </a:extLst>
          </p:cNvPr>
          <p:cNvGrpSpPr/>
          <p:nvPr/>
        </p:nvGrpSpPr>
        <p:grpSpPr>
          <a:xfrm>
            <a:off x="37014" y="1867383"/>
            <a:ext cx="2264413" cy="2889793"/>
            <a:chOff x="37014" y="1994383"/>
            <a:chExt cx="2264413" cy="2794426"/>
          </a:xfrm>
        </p:grpSpPr>
        <p:sp>
          <p:nvSpPr>
            <p:cNvPr id="21" name="TextBox 20">
              <a:extLst>
                <a:ext uri="{FF2B5EF4-FFF2-40B4-BE49-F238E27FC236}">
                  <a16:creationId xmlns:a16="http://schemas.microsoft.com/office/drawing/2014/main" id="{2BDC231D-F94A-C4C2-66E5-F63AFD06FE50}"/>
                </a:ext>
              </a:extLst>
            </p:cNvPr>
            <p:cNvSpPr txBox="1"/>
            <p:nvPr/>
          </p:nvSpPr>
          <p:spPr>
            <a:xfrm>
              <a:off x="46307" y="2576972"/>
              <a:ext cx="2167788" cy="815695"/>
            </a:xfrm>
            <a:prstGeom prst="rect">
              <a:avLst/>
            </a:prstGeom>
            <a:noFill/>
          </p:spPr>
          <p:txBody>
            <a:bodyPr wrap="square" rtlCol="0">
              <a:spAutoFit/>
            </a:bodyPr>
            <a:lstStyle/>
            <a:p>
              <a:r>
                <a:rPr lang="en-GB" sz="1000" dirty="0">
                  <a:solidFill>
                    <a:srgbClr val="0A0A0A"/>
                  </a:solidFill>
                  <a:cs typeface="Calibri" panose="020F0502020204030204" pitchFamily="34" charset="0"/>
                </a:rPr>
                <a:t>We remember in our prayer at mass this weekend the following whose anniversaries and month’s mind occur at this time:</a:t>
              </a:r>
            </a:p>
            <a:p>
              <a:endParaRPr lang="en-GB" sz="1000" dirty="0">
                <a:solidFill>
                  <a:srgbClr val="0A0A0A"/>
                </a:solidFill>
                <a:cs typeface="Calibri" panose="020F0502020204030204" pitchFamily="34" charset="0"/>
              </a:endParaRPr>
            </a:p>
          </p:txBody>
        </p:sp>
        <p:sp>
          <p:nvSpPr>
            <p:cNvPr id="22" name="TextBox 21">
              <a:extLst>
                <a:ext uri="{FF2B5EF4-FFF2-40B4-BE49-F238E27FC236}">
                  <a16:creationId xmlns:a16="http://schemas.microsoft.com/office/drawing/2014/main" id="{53B51F26-EC88-2BB0-E251-C28F97B9586E}"/>
                </a:ext>
              </a:extLst>
            </p:cNvPr>
            <p:cNvSpPr txBox="1"/>
            <p:nvPr/>
          </p:nvSpPr>
          <p:spPr>
            <a:xfrm>
              <a:off x="69945" y="3219667"/>
              <a:ext cx="2231482" cy="1547621"/>
            </a:xfrm>
            <a:prstGeom prst="rect">
              <a:avLst/>
            </a:prstGeom>
            <a:noFill/>
          </p:spPr>
          <p:txBody>
            <a:bodyPr wrap="square" rtlCol="0">
              <a:spAutoFit/>
            </a:bodyPr>
            <a:lstStyle/>
            <a:p>
              <a:pPr marL="171450" indent="-171450">
                <a:buFont typeface="Arial" panose="020B0604020202020204" pitchFamily="34" charset="0"/>
                <a:buChar char="•"/>
              </a:pPr>
              <a:r>
                <a:rPr lang="en-IE" sz="1000" b="1" dirty="0">
                  <a:solidFill>
                    <a:srgbClr val="0A0A0A"/>
                  </a:solidFill>
                  <a:cs typeface="Calibri" panose="020F0502020204030204" pitchFamily="34" charset="0"/>
                </a:rPr>
                <a:t>Mary Aileen O’Kelly (A) </a:t>
              </a:r>
            </a:p>
            <a:p>
              <a:pPr marL="171450" indent="-171450">
                <a:buFont typeface="Arial" panose="020B0604020202020204" pitchFamily="34" charset="0"/>
                <a:buChar char="•"/>
              </a:pPr>
              <a:r>
                <a:rPr lang="en-IE" sz="1000" b="1" dirty="0">
                  <a:solidFill>
                    <a:srgbClr val="0A0A0A"/>
                  </a:solidFill>
                  <a:cs typeface="Calibri" panose="020F0502020204030204" pitchFamily="34" charset="0"/>
                </a:rPr>
                <a:t>Marie English Delahunty (A)</a:t>
              </a:r>
            </a:p>
            <a:p>
              <a:pPr marL="171450" indent="-171450">
                <a:buFont typeface="Arial" panose="020B0604020202020204" pitchFamily="34" charset="0"/>
                <a:buChar char="•"/>
              </a:pPr>
              <a:r>
                <a:rPr lang="en-IE" sz="1000" b="1" dirty="0">
                  <a:solidFill>
                    <a:srgbClr val="0A0A0A"/>
                  </a:solidFill>
                  <a:cs typeface="Calibri" panose="020F0502020204030204" pitchFamily="34" charset="0"/>
                </a:rPr>
                <a:t>Kieran Flynn (A)</a:t>
              </a:r>
            </a:p>
            <a:p>
              <a:pPr marL="171450" indent="-171450">
                <a:buFont typeface="Arial" panose="020B0604020202020204" pitchFamily="34" charset="0"/>
                <a:buChar char="•"/>
              </a:pPr>
              <a:r>
                <a:rPr lang="en-IE" sz="1000" b="1" dirty="0">
                  <a:solidFill>
                    <a:srgbClr val="0A0A0A"/>
                  </a:solidFill>
                  <a:cs typeface="Calibri" panose="020F0502020204030204" pitchFamily="34" charset="0"/>
                </a:rPr>
                <a:t>Nicholas Treacy (A)</a:t>
              </a:r>
            </a:p>
            <a:p>
              <a:pPr marL="171450" indent="-171450">
                <a:buFont typeface="Arial" panose="020B0604020202020204" pitchFamily="34" charset="0"/>
                <a:buChar char="•"/>
              </a:pPr>
              <a:r>
                <a:rPr lang="en-IE" sz="1000" b="1" dirty="0">
                  <a:solidFill>
                    <a:srgbClr val="0A0A0A"/>
                  </a:solidFill>
                  <a:cs typeface="Calibri" panose="020F0502020204030204" pitchFamily="34" charset="0"/>
                </a:rPr>
                <a:t>Tommy McAteer (A)</a:t>
              </a:r>
            </a:p>
            <a:p>
              <a:pPr marL="171450" indent="-171450">
                <a:buFont typeface="Arial" panose="020B0604020202020204" pitchFamily="34" charset="0"/>
                <a:buChar char="•"/>
              </a:pPr>
              <a:r>
                <a:rPr lang="en-IE" sz="1000" b="1" dirty="0">
                  <a:solidFill>
                    <a:srgbClr val="0A0A0A"/>
                  </a:solidFill>
                  <a:cs typeface="Calibri" panose="020F0502020204030204" pitchFamily="34" charset="0"/>
                </a:rPr>
                <a:t>Bob Marah (A)</a:t>
              </a:r>
            </a:p>
            <a:p>
              <a:pPr marL="171450" indent="-171450">
                <a:buFont typeface="Arial" panose="020B0604020202020204" pitchFamily="34" charset="0"/>
                <a:buChar char="•"/>
              </a:pPr>
              <a:r>
                <a:rPr lang="en-IE" sz="1000" b="1" dirty="0">
                  <a:solidFill>
                    <a:srgbClr val="0A0A0A"/>
                  </a:solidFill>
                  <a:cs typeface="Calibri" panose="020F0502020204030204" pitchFamily="34" charset="0"/>
                </a:rPr>
                <a:t>Murdeach Bradley (A)</a:t>
              </a:r>
            </a:p>
            <a:p>
              <a:pPr marL="171450" indent="-171450">
                <a:buFont typeface="Arial" panose="020B0604020202020204" pitchFamily="34" charset="0"/>
                <a:buChar char="•"/>
              </a:pPr>
              <a:r>
                <a:rPr lang="en-IE" sz="1000" b="1" dirty="0">
                  <a:solidFill>
                    <a:srgbClr val="0A0A0A"/>
                  </a:solidFill>
                  <a:cs typeface="Calibri" panose="020F0502020204030204" pitchFamily="34" charset="0"/>
                </a:rPr>
                <a:t>Colette O’Shea (RD)</a:t>
              </a:r>
            </a:p>
            <a:p>
              <a:pPr marL="171450" indent="-171450">
                <a:buFont typeface="Arial" panose="020B0604020202020204" pitchFamily="34" charset="0"/>
                <a:buChar char="•"/>
              </a:pPr>
              <a:r>
                <a:rPr lang="en-IE" sz="1000" b="1" dirty="0">
                  <a:solidFill>
                    <a:srgbClr val="0A0A0A"/>
                  </a:solidFill>
                  <a:cs typeface="Calibri" panose="020F0502020204030204" pitchFamily="34" charset="0"/>
                </a:rPr>
                <a:t>Thomas &amp; Nancy Maher (A)</a:t>
              </a:r>
            </a:p>
            <a:p>
              <a:pPr marL="171450" indent="-171450">
                <a:buFont typeface="Arial" panose="020B0604020202020204" pitchFamily="34" charset="0"/>
                <a:buChar char="•"/>
              </a:pPr>
              <a:endParaRPr lang="en-IE" sz="800" b="1" dirty="0">
                <a:solidFill>
                  <a:srgbClr val="0A0A0A"/>
                </a:solidFill>
                <a:cs typeface="Calibri" panose="020F0502020204030204" pitchFamily="34" charset="0"/>
              </a:endParaRPr>
            </a:p>
          </p:txBody>
        </p:sp>
        <p:sp>
          <p:nvSpPr>
            <p:cNvPr id="24" name="Rectangle 23">
              <a:extLst>
                <a:ext uri="{FF2B5EF4-FFF2-40B4-BE49-F238E27FC236}">
                  <a16:creationId xmlns:a16="http://schemas.microsoft.com/office/drawing/2014/main" id="{7284D6DC-8890-7C5B-94A6-C33E13C74B5B}"/>
                </a:ext>
              </a:extLst>
            </p:cNvPr>
            <p:cNvSpPr/>
            <p:nvPr/>
          </p:nvSpPr>
          <p:spPr>
            <a:xfrm>
              <a:off x="37014" y="1994383"/>
              <a:ext cx="2191719" cy="279442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grpSp>
      <p:grpSp>
        <p:nvGrpSpPr>
          <p:cNvPr id="7" name="Group 6">
            <a:extLst>
              <a:ext uri="{FF2B5EF4-FFF2-40B4-BE49-F238E27FC236}">
                <a16:creationId xmlns:a16="http://schemas.microsoft.com/office/drawing/2014/main" id="{0023898F-FBDF-47EF-B47C-D29DFA86C580}"/>
              </a:ext>
            </a:extLst>
          </p:cNvPr>
          <p:cNvGrpSpPr/>
          <p:nvPr/>
        </p:nvGrpSpPr>
        <p:grpSpPr>
          <a:xfrm>
            <a:off x="28472" y="4806877"/>
            <a:ext cx="2213909" cy="1075625"/>
            <a:chOff x="4587944" y="1881370"/>
            <a:chExt cx="2213909" cy="843881"/>
          </a:xfrm>
        </p:grpSpPr>
        <p:sp>
          <p:nvSpPr>
            <p:cNvPr id="44" name="TextBox 43">
              <a:extLst>
                <a:ext uri="{FF2B5EF4-FFF2-40B4-BE49-F238E27FC236}">
                  <a16:creationId xmlns:a16="http://schemas.microsoft.com/office/drawing/2014/main" id="{10994563-A524-2974-9F17-0EFAC9AA071A}"/>
                </a:ext>
              </a:extLst>
            </p:cNvPr>
            <p:cNvSpPr txBox="1"/>
            <p:nvPr/>
          </p:nvSpPr>
          <p:spPr>
            <a:xfrm>
              <a:off x="4616847" y="2194027"/>
              <a:ext cx="2159085" cy="531224"/>
            </a:xfrm>
            <a:prstGeom prst="rect">
              <a:avLst/>
            </a:prstGeom>
            <a:noFill/>
          </p:spPr>
          <p:txBody>
            <a:bodyPr wrap="square" rtlCol="0">
              <a:spAutoFit/>
            </a:bodyPr>
            <a:lstStyle/>
            <a:p>
              <a:r>
                <a:rPr lang="en-IE" sz="950" dirty="0"/>
                <a:t>Our local conference of the St. Vincent de Paul will take up their monthly collection next weekend.</a:t>
              </a:r>
            </a:p>
            <a:p>
              <a:endParaRPr lang="en-IE" sz="950" dirty="0"/>
            </a:p>
          </p:txBody>
        </p:sp>
        <p:sp>
          <p:nvSpPr>
            <p:cNvPr id="45" name="Rectangle 44">
              <a:extLst>
                <a:ext uri="{FF2B5EF4-FFF2-40B4-BE49-F238E27FC236}">
                  <a16:creationId xmlns:a16="http://schemas.microsoft.com/office/drawing/2014/main" id="{2EBBEF07-F6E0-DEA2-C653-7BA58D9349C7}"/>
                </a:ext>
              </a:extLst>
            </p:cNvPr>
            <p:cNvSpPr/>
            <p:nvPr/>
          </p:nvSpPr>
          <p:spPr>
            <a:xfrm>
              <a:off x="4587944" y="1881370"/>
              <a:ext cx="2213909" cy="7484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8" name="Rectangle 27">
              <a:extLst>
                <a:ext uri="{FF2B5EF4-FFF2-40B4-BE49-F238E27FC236}">
                  <a16:creationId xmlns:a16="http://schemas.microsoft.com/office/drawing/2014/main" id="{34B86050-7842-C003-007B-F373ABDB99C8}"/>
                </a:ext>
              </a:extLst>
            </p:cNvPr>
            <p:cNvSpPr/>
            <p:nvPr/>
          </p:nvSpPr>
          <p:spPr>
            <a:xfrm>
              <a:off x="4614646" y="1916612"/>
              <a:ext cx="2161286" cy="260223"/>
            </a:xfrm>
            <a:prstGeom prst="rect">
              <a:avLst/>
            </a:prstGeom>
            <a:solidFill>
              <a:srgbClr val="2581B8"/>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IE" sz="1400" b="1" dirty="0">
                  <a:solidFill>
                    <a:schemeClr val="bg1"/>
                  </a:solidFill>
                  <a:effectLst>
                    <a:outerShdw blurRad="38100" dist="38100" dir="2700000" algn="tl">
                      <a:srgbClr val="000000">
                        <a:alpha val="43137"/>
                      </a:srgbClr>
                    </a:outerShdw>
                  </a:effectLst>
                </a:rPr>
                <a:t>S V P    C o l </a:t>
              </a:r>
              <a:r>
                <a:rPr lang="en-IE" sz="1400" b="1" dirty="0" err="1">
                  <a:solidFill>
                    <a:schemeClr val="bg1"/>
                  </a:solidFill>
                  <a:effectLst>
                    <a:outerShdw blurRad="38100" dist="38100" dir="2700000" algn="tl">
                      <a:srgbClr val="000000">
                        <a:alpha val="43137"/>
                      </a:srgbClr>
                    </a:outerShdw>
                  </a:effectLst>
                </a:rPr>
                <a:t>l</a:t>
              </a:r>
              <a:r>
                <a:rPr lang="en-IE" sz="1400" b="1" dirty="0">
                  <a:solidFill>
                    <a:schemeClr val="bg1"/>
                  </a:solidFill>
                  <a:effectLst>
                    <a:outerShdw blurRad="38100" dist="38100" dir="2700000" algn="tl">
                      <a:srgbClr val="000000">
                        <a:alpha val="43137"/>
                      </a:srgbClr>
                    </a:outerShdw>
                  </a:effectLst>
                </a:rPr>
                <a:t> e c t I o n </a:t>
              </a:r>
            </a:p>
          </p:txBody>
        </p:sp>
      </p:grpSp>
      <p:pic>
        <p:nvPicPr>
          <p:cNvPr id="19" name="Picture 18" descr="Mass Intentions">
            <a:extLst>
              <a:ext uri="{FF2B5EF4-FFF2-40B4-BE49-F238E27FC236}">
                <a16:creationId xmlns:a16="http://schemas.microsoft.com/office/drawing/2014/main" id="{8AB50379-4F60-CDE1-50BF-AE079C2C33E7}"/>
              </a:ext>
            </a:extLst>
          </p:cNvPr>
          <p:cNvPicPr>
            <a:picLocks noChangeAspect="1"/>
          </p:cNvPicPr>
          <p:nvPr/>
        </p:nvPicPr>
        <p:blipFill>
          <a:blip r:embed="rId10"/>
          <a:stretch>
            <a:fillRect/>
          </a:stretch>
        </p:blipFill>
        <p:spPr>
          <a:xfrm>
            <a:off x="267215" y="1963189"/>
            <a:ext cx="1545541" cy="514375"/>
          </a:xfrm>
          <a:prstGeom prst="rect">
            <a:avLst/>
          </a:prstGeom>
        </p:spPr>
      </p:pic>
      <p:grpSp>
        <p:nvGrpSpPr>
          <p:cNvPr id="49" name="Group 48">
            <a:extLst>
              <a:ext uri="{FF2B5EF4-FFF2-40B4-BE49-F238E27FC236}">
                <a16:creationId xmlns:a16="http://schemas.microsoft.com/office/drawing/2014/main" id="{66B81272-D9B8-D538-49E8-ED83DDA5CDDB}"/>
              </a:ext>
            </a:extLst>
          </p:cNvPr>
          <p:cNvGrpSpPr/>
          <p:nvPr/>
        </p:nvGrpSpPr>
        <p:grpSpPr>
          <a:xfrm>
            <a:off x="2285113" y="2296926"/>
            <a:ext cx="2245473" cy="3664059"/>
            <a:chOff x="2225149" y="3672348"/>
            <a:chExt cx="2245473" cy="3664059"/>
          </a:xfrm>
        </p:grpSpPr>
        <p:sp>
          <p:nvSpPr>
            <p:cNvPr id="53" name="TextBox 52">
              <a:extLst>
                <a:ext uri="{FF2B5EF4-FFF2-40B4-BE49-F238E27FC236}">
                  <a16:creationId xmlns:a16="http://schemas.microsoft.com/office/drawing/2014/main" id="{33F537E2-EC93-36EE-C4B0-C3750B83C483}"/>
                </a:ext>
              </a:extLst>
            </p:cNvPr>
            <p:cNvSpPr txBox="1"/>
            <p:nvPr/>
          </p:nvSpPr>
          <p:spPr>
            <a:xfrm>
              <a:off x="2225149" y="3673866"/>
              <a:ext cx="2245473" cy="3662541"/>
            </a:xfrm>
            <a:prstGeom prst="rect">
              <a:avLst/>
            </a:prstGeom>
            <a:noFill/>
            <a:ln>
              <a:noFill/>
            </a:ln>
          </p:spPr>
          <p:txBody>
            <a:bodyPr wrap="square">
              <a:spAutoFit/>
            </a:bodyPr>
            <a:lstStyle/>
            <a:p>
              <a:pPr algn="ctr"/>
              <a:r>
                <a:rPr lang="en-IE" sz="1400" b="1" dirty="0"/>
                <a:t>Monkstown Castle </a:t>
              </a:r>
              <a:endParaRPr lang="en-IE" sz="1050" dirty="0"/>
            </a:p>
            <a:p>
              <a:pPr algn="ctr"/>
              <a:r>
                <a:rPr lang="en-IE" sz="1100" dirty="0">
                  <a:solidFill>
                    <a:srgbClr val="FF0000"/>
                  </a:solidFill>
                </a:rPr>
                <a:t>Sunday 16th   3 pm – 4pm </a:t>
              </a:r>
            </a:p>
            <a:p>
              <a:endParaRPr lang="en-IE" sz="900" b="1" dirty="0"/>
            </a:p>
            <a:p>
              <a:r>
                <a:rPr lang="en-IE" sz="900" dirty="0"/>
                <a:t>Monkstown Castle has a remarkable heritage, and played a prominent role in many events in Irish history. Constructed in the 14th century by the monks of St. Mary’s Abbey to protect their farmland from attack, it was built close to the ancient graveyard where the original medieval monastery is believed to have been located. Archaeology Ireland, supported by DLRCC, has published an attractive Heritage Guide (No. 109) to tell its history.  </a:t>
              </a:r>
            </a:p>
            <a:p>
              <a:endParaRPr lang="en-IE" sz="900" dirty="0"/>
            </a:p>
            <a:p>
              <a:r>
                <a:rPr lang="en-IE" sz="900" dirty="0"/>
                <a:t>Séamus Cannon will lead a tour of the castle, tell its history and point out the location of the missing tower and ornamental gardens. The illustrated brochure will be available to all.</a:t>
              </a:r>
            </a:p>
            <a:p>
              <a:endParaRPr lang="en-IE" sz="900" dirty="0"/>
            </a:p>
            <a:p>
              <a:r>
                <a:rPr lang="en-IE" sz="900" u="sng" dirty="0">
                  <a:hlinkClick r:id="rId11"/>
                </a:rPr>
                <a:t>https://www.heritageweek.ie/event-listings/monkstown-castle</a:t>
              </a:r>
              <a:endParaRPr lang="en-IE" sz="900" dirty="0"/>
            </a:p>
            <a:p>
              <a:pPr>
                <a:spcAft>
                  <a:spcPts val="800"/>
                </a:spcAft>
              </a:pPr>
              <a:endParaRPr lang="en-GB" sz="900" dirty="0"/>
            </a:p>
          </p:txBody>
        </p:sp>
        <p:sp>
          <p:nvSpPr>
            <p:cNvPr id="54" name="Rectangle 53">
              <a:extLst>
                <a:ext uri="{FF2B5EF4-FFF2-40B4-BE49-F238E27FC236}">
                  <a16:creationId xmlns:a16="http://schemas.microsoft.com/office/drawing/2014/main" id="{201AA95F-43A5-9220-A7C2-7AF5ABCD818A}"/>
                </a:ext>
              </a:extLst>
            </p:cNvPr>
            <p:cNvSpPr/>
            <p:nvPr/>
          </p:nvSpPr>
          <p:spPr>
            <a:xfrm>
              <a:off x="2233711" y="3672348"/>
              <a:ext cx="2220597" cy="347774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grpSp>
      <p:grpSp>
        <p:nvGrpSpPr>
          <p:cNvPr id="26" name="Group 25">
            <a:extLst>
              <a:ext uri="{FF2B5EF4-FFF2-40B4-BE49-F238E27FC236}">
                <a16:creationId xmlns:a16="http://schemas.microsoft.com/office/drawing/2014/main" id="{9C8284B7-A0DE-0530-1C36-8613F78C7CCB}"/>
              </a:ext>
            </a:extLst>
          </p:cNvPr>
          <p:cNvGrpSpPr/>
          <p:nvPr/>
        </p:nvGrpSpPr>
        <p:grpSpPr>
          <a:xfrm>
            <a:off x="2235642" y="5812535"/>
            <a:ext cx="2281578" cy="3077766"/>
            <a:chOff x="2180104" y="3688177"/>
            <a:chExt cx="2281578" cy="3077766"/>
          </a:xfrm>
        </p:grpSpPr>
        <p:sp>
          <p:nvSpPr>
            <p:cNvPr id="27" name="TextBox 26">
              <a:extLst>
                <a:ext uri="{FF2B5EF4-FFF2-40B4-BE49-F238E27FC236}">
                  <a16:creationId xmlns:a16="http://schemas.microsoft.com/office/drawing/2014/main" id="{20AE5DC4-F6B8-CD86-B000-4C3C4E8410C9}"/>
                </a:ext>
              </a:extLst>
            </p:cNvPr>
            <p:cNvSpPr txBox="1"/>
            <p:nvPr/>
          </p:nvSpPr>
          <p:spPr>
            <a:xfrm>
              <a:off x="2180104" y="3688177"/>
              <a:ext cx="2245473" cy="3077766"/>
            </a:xfrm>
            <a:prstGeom prst="rect">
              <a:avLst/>
            </a:prstGeom>
            <a:noFill/>
            <a:ln>
              <a:noFill/>
            </a:ln>
          </p:spPr>
          <p:txBody>
            <a:bodyPr wrap="square">
              <a:spAutoFit/>
            </a:bodyPr>
            <a:lstStyle/>
            <a:p>
              <a:pPr algn="ctr"/>
              <a:r>
                <a:rPr lang="en-IE" sz="1400" b="1" dirty="0"/>
                <a:t>Leprosy Mission, </a:t>
              </a:r>
              <a:br>
                <a:rPr lang="en-IE" sz="1400" b="1" dirty="0"/>
              </a:br>
              <a:r>
                <a:rPr lang="en-IE" sz="1400" b="1" dirty="0"/>
                <a:t>and Juggy’s Well</a:t>
              </a:r>
            </a:p>
            <a:p>
              <a:pPr algn="ctr"/>
              <a:r>
                <a:rPr lang="en-IE" sz="1100" dirty="0">
                  <a:solidFill>
                    <a:srgbClr val="FF0000"/>
                  </a:solidFill>
                </a:rPr>
                <a:t>Wednesday 19th  7 pm to 8:30 pm CBC Monkstown Park</a:t>
              </a:r>
            </a:p>
            <a:p>
              <a:endParaRPr lang="en-IE" sz="900" b="1" dirty="0"/>
            </a:p>
            <a:p>
              <a:r>
                <a:rPr lang="en-IE" sz="900" dirty="0"/>
                <a:t>Monkstown Village Tidy District has recently received confirmation from DLR Heritage Office that three additional commemorative plaques will be erected locally. These will celebrate distinguished philanthropist and historian Charles Haliday; the Pim sisters who established the Leprosy Mission, and the historic Juggy’s Well, the primary local source of drinking water for the poor for centuries. </a:t>
              </a:r>
            </a:p>
            <a:p>
              <a:endParaRPr lang="en-IE" sz="900" dirty="0"/>
            </a:p>
            <a:p>
              <a:r>
                <a:rPr lang="en-IE" sz="900" dirty="0">
                  <a:hlinkClick r:id="rId12">
                    <a:extLst>
                      <a:ext uri="{A12FA001-AC4F-418D-AE19-62706E023703}">
                        <ahyp:hlinkClr xmlns:ahyp="http://schemas.microsoft.com/office/drawing/2018/hyperlinkcolor" val="tx"/>
                      </a:ext>
                    </a:extLst>
                  </a:hlinkClick>
                </a:rPr>
                <a:t>https://www.heritageweek.ie/event-listings/commemorative-plaques-in-monkstown</a:t>
              </a:r>
              <a:endParaRPr lang="en-IE" sz="900" dirty="0"/>
            </a:p>
            <a:p>
              <a:endParaRPr lang="en-GB" sz="900" dirty="0"/>
            </a:p>
          </p:txBody>
        </p:sp>
        <p:sp>
          <p:nvSpPr>
            <p:cNvPr id="29" name="Rectangle 28">
              <a:extLst>
                <a:ext uri="{FF2B5EF4-FFF2-40B4-BE49-F238E27FC236}">
                  <a16:creationId xmlns:a16="http://schemas.microsoft.com/office/drawing/2014/main" id="{9EE633C0-E8D1-77CC-6B46-192C63CF5ADB}"/>
                </a:ext>
              </a:extLst>
            </p:cNvPr>
            <p:cNvSpPr/>
            <p:nvPr/>
          </p:nvSpPr>
          <p:spPr>
            <a:xfrm>
              <a:off x="2241085" y="3694471"/>
              <a:ext cx="2220597" cy="29559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grpSp>
      <p:sp>
        <p:nvSpPr>
          <p:cNvPr id="33" name="TextBox 32">
            <a:extLst>
              <a:ext uri="{FF2B5EF4-FFF2-40B4-BE49-F238E27FC236}">
                <a16:creationId xmlns:a16="http://schemas.microsoft.com/office/drawing/2014/main" id="{B006A987-6CD8-7286-0A0C-BAEE01E69010}"/>
              </a:ext>
            </a:extLst>
          </p:cNvPr>
          <p:cNvSpPr txBox="1"/>
          <p:nvPr/>
        </p:nvSpPr>
        <p:spPr>
          <a:xfrm>
            <a:off x="2163082" y="1870005"/>
            <a:ext cx="4614556" cy="307777"/>
          </a:xfrm>
          <a:prstGeom prst="rect">
            <a:avLst/>
          </a:prstGeom>
          <a:noFill/>
        </p:spPr>
        <p:txBody>
          <a:bodyPr wrap="square" rtlCol="0">
            <a:spAutoFit/>
          </a:bodyPr>
          <a:lstStyle/>
          <a:p>
            <a:pPr algn="ctr"/>
            <a:r>
              <a:rPr lang="en-IE" sz="1400" b="1" dirty="0">
                <a:solidFill>
                  <a:srgbClr val="0F82C5"/>
                </a:solidFill>
                <a:effectLst>
                  <a:outerShdw blurRad="38100" dist="38100" dir="2700000" algn="tl">
                    <a:srgbClr val="000000">
                      <a:alpha val="43137"/>
                    </a:srgbClr>
                  </a:outerShdw>
                </a:effectLst>
              </a:rPr>
              <a:t>MONKSTOWN VILLAGE TIDY DISTRICT </a:t>
            </a:r>
            <a:r>
              <a:rPr lang="en-IE" sz="1400" b="1" dirty="0">
                <a:solidFill>
                  <a:srgbClr val="4CA235"/>
                </a:solidFill>
                <a:effectLst>
                  <a:outerShdw blurRad="38100" dist="38100" dir="2700000" algn="tl">
                    <a:srgbClr val="000000">
                      <a:alpha val="43137"/>
                    </a:srgbClr>
                  </a:outerShdw>
                </a:effectLst>
              </a:rPr>
              <a:t>HERITAGE WEEK </a:t>
            </a:r>
          </a:p>
        </p:txBody>
      </p:sp>
      <p:grpSp>
        <p:nvGrpSpPr>
          <p:cNvPr id="46" name="Group 45">
            <a:extLst>
              <a:ext uri="{FF2B5EF4-FFF2-40B4-BE49-F238E27FC236}">
                <a16:creationId xmlns:a16="http://schemas.microsoft.com/office/drawing/2014/main" id="{DEE4EC18-D427-578B-316A-F987466BF611}"/>
              </a:ext>
            </a:extLst>
          </p:cNvPr>
          <p:cNvGrpSpPr/>
          <p:nvPr/>
        </p:nvGrpSpPr>
        <p:grpSpPr>
          <a:xfrm>
            <a:off x="4565197" y="2314710"/>
            <a:ext cx="2245473" cy="4910553"/>
            <a:chOff x="2225149" y="3672349"/>
            <a:chExt cx="2245473" cy="4910553"/>
          </a:xfrm>
        </p:grpSpPr>
        <p:sp>
          <p:nvSpPr>
            <p:cNvPr id="48" name="TextBox 47">
              <a:extLst>
                <a:ext uri="{FF2B5EF4-FFF2-40B4-BE49-F238E27FC236}">
                  <a16:creationId xmlns:a16="http://schemas.microsoft.com/office/drawing/2014/main" id="{CD96E306-4A82-67B4-2902-F723500DE4F8}"/>
                </a:ext>
              </a:extLst>
            </p:cNvPr>
            <p:cNvSpPr txBox="1"/>
            <p:nvPr/>
          </p:nvSpPr>
          <p:spPr>
            <a:xfrm>
              <a:off x="2225149" y="3673866"/>
              <a:ext cx="2245473" cy="4909036"/>
            </a:xfrm>
            <a:prstGeom prst="rect">
              <a:avLst/>
            </a:prstGeom>
            <a:noFill/>
            <a:ln>
              <a:noFill/>
            </a:ln>
          </p:spPr>
          <p:txBody>
            <a:bodyPr wrap="square">
              <a:spAutoFit/>
            </a:bodyPr>
            <a:lstStyle/>
            <a:p>
              <a:pPr algn="ctr"/>
              <a:r>
                <a:rPr lang="en-IE" sz="1400" b="1" dirty="0"/>
                <a:t>Online Virtual Tour</a:t>
              </a:r>
              <a:endParaRPr lang="en-IE" sz="1050" dirty="0"/>
            </a:p>
            <a:p>
              <a:r>
                <a:rPr lang="en-GB" sz="1100" dirty="0">
                  <a:solidFill>
                    <a:srgbClr val="FF0000"/>
                  </a:solidFill>
                </a:rPr>
                <a:t>monkstown-heritage.com/</a:t>
              </a:r>
              <a:endParaRPr lang="en-IE" sz="1100" dirty="0">
                <a:solidFill>
                  <a:srgbClr val="FF0000"/>
                </a:solidFill>
              </a:endParaRPr>
            </a:p>
            <a:p>
              <a:endParaRPr lang="en-IE" sz="900" dirty="0"/>
            </a:p>
            <a:p>
              <a:r>
                <a:rPr lang="en-IE" sz="900" dirty="0"/>
                <a:t>With thanks to Dun Laoghaire </a:t>
              </a:r>
              <a:r>
                <a:rPr lang="en-IE" sz="900" dirty="0" err="1"/>
                <a:t>Rathdown</a:t>
              </a:r>
              <a:r>
                <a:rPr lang="en-IE" sz="900" dirty="0"/>
                <a:t> County Council for their support by way of a heritage grant last year, Monkstown Village Tidy District Heritage Sub Committee  have been working hard to develop an online map, the first part of this work a virtual walking tour of:</a:t>
              </a:r>
            </a:p>
            <a:p>
              <a:endParaRPr lang="en-IE" sz="900" dirty="0"/>
            </a:p>
            <a:p>
              <a:pPr marL="228600" indent="-228600">
                <a:buFont typeface="+mj-lt"/>
                <a:buAutoNum type="arabicPeriod"/>
              </a:pPr>
              <a:r>
                <a:rPr lang="en-GB" sz="900" dirty="0"/>
                <a:t>Monkstown Ring</a:t>
              </a:r>
            </a:p>
            <a:p>
              <a:pPr marL="228600" indent="-228600">
                <a:buFont typeface="+mj-lt"/>
                <a:buAutoNum type="arabicPeriod"/>
              </a:pPr>
              <a:r>
                <a:rPr lang="en-GB" sz="900" dirty="0"/>
                <a:t>Carrickbrennan Cemetery</a:t>
              </a:r>
            </a:p>
            <a:p>
              <a:pPr marL="228600" indent="-228600">
                <a:buFont typeface="+mj-lt"/>
                <a:buAutoNum type="arabicPeriod"/>
              </a:pPr>
              <a:r>
                <a:rPr lang="en-GB" sz="900" dirty="0"/>
                <a:t>Monkstown Castle</a:t>
              </a:r>
            </a:p>
            <a:p>
              <a:pPr marL="228600" indent="-228600">
                <a:buFont typeface="+mj-lt"/>
                <a:buAutoNum type="arabicPeriod"/>
              </a:pPr>
              <a:r>
                <a:rPr lang="en-GB" sz="900" dirty="0"/>
                <a:t>Pakenham Road</a:t>
              </a:r>
            </a:p>
            <a:p>
              <a:pPr marL="228600" indent="-228600">
                <a:buFont typeface="+mj-lt"/>
                <a:buAutoNum type="arabicPeriod"/>
              </a:pPr>
              <a:r>
                <a:rPr lang="en-GB" sz="900" dirty="0"/>
                <a:t>De Vesci Terrace &amp; The Slopes</a:t>
              </a:r>
            </a:p>
            <a:p>
              <a:pPr marL="228600" indent="-228600">
                <a:buFont typeface="+mj-lt"/>
                <a:buAutoNum type="arabicPeriod"/>
              </a:pPr>
              <a:r>
                <a:rPr lang="en-GB" sz="900" dirty="0"/>
                <a:t>Monkstown Crescent</a:t>
              </a:r>
            </a:p>
            <a:p>
              <a:pPr marL="228600" indent="-228600">
                <a:buFont typeface="+mj-lt"/>
                <a:buAutoNum type="arabicPeriod"/>
              </a:pPr>
              <a:r>
                <a:rPr lang="en-GB" sz="900" dirty="0"/>
                <a:t>Longford Terrace</a:t>
              </a:r>
            </a:p>
            <a:p>
              <a:pPr marL="228600" indent="-228600">
                <a:buFont typeface="+mj-lt"/>
                <a:buAutoNum type="arabicPeriod"/>
              </a:pPr>
              <a:r>
                <a:rPr lang="en-GB" sz="900" dirty="0"/>
                <a:t>Belgrave &amp; Eaton Squares </a:t>
              </a:r>
              <a:br>
                <a:rPr lang="en-GB" sz="900" dirty="0"/>
              </a:br>
              <a:r>
                <a:rPr lang="en-GB" sz="900" dirty="0"/>
                <a:t>&amp; Montpellier Parade</a:t>
              </a:r>
            </a:p>
            <a:p>
              <a:pPr marL="228600" indent="-228600">
                <a:buFont typeface="+mj-lt"/>
                <a:buAutoNum type="arabicPeriod"/>
              </a:pPr>
              <a:r>
                <a:rPr lang="en-GB" sz="900" dirty="0" err="1"/>
                <a:t>Seapoint</a:t>
              </a:r>
              <a:r>
                <a:rPr lang="en-GB" sz="900" dirty="0"/>
                <a:t> Martello Tower</a:t>
              </a:r>
            </a:p>
            <a:p>
              <a:pPr marL="228600" indent="-228600">
                <a:buFont typeface="+mj-lt"/>
                <a:buAutoNum type="arabicPeriod"/>
              </a:pPr>
              <a:r>
                <a:rPr lang="en-GB" sz="900" dirty="0" err="1"/>
                <a:t>Seapoint</a:t>
              </a:r>
              <a:r>
                <a:rPr lang="en-GB" sz="900" dirty="0"/>
                <a:t> Bridge</a:t>
              </a:r>
            </a:p>
            <a:p>
              <a:br>
                <a:rPr lang="en-GB" sz="900" dirty="0"/>
              </a:br>
              <a:r>
                <a:rPr lang="en-GB" sz="900" dirty="0"/>
                <a:t>The virtual tour is  available on </a:t>
              </a:r>
              <a:r>
                <a:rPr lang="en-GB" sz="900" dirty="0">
                  <a:hlinkClick r:id="rId13">
                    <a:extLst>
                      <a:ext uri="{A12FA001-AC4F-418D-AE19-62706E023703}">
                        <ahyp:hlinkClr xmlns:ahyp="http://schemas.microsoft.com/office/drawing/2018/hyperlinkcolor" val="tx"/>
                      </a:ext>
                    </a:extLst>
                  </a:hlinkClick>
                </a:rPr>
                <a:t>https://monkstown-heritage.com/</a:t>
              </a:r>
              <a:br>
                <a:rPr lang="en-GB" sz="900" dirty="0"/>
              </a:br>
              <a:br>
                <a:rPr lang="en-GB" sz="900" dirty="0"/>
              </a:br>
              <a:r>
                <a:rPr lang="en-GB" sz="900" dirty="0"/>
                <a:t>We will launch </a:t>
              </a:r>
              <a:r>
                <a:rPr lang="en-GB" sz="900" dirty="0">
                  <a:hlinkClick r:id="rId14">
                    <a:extLst>
                      <a:ext uri="{A12FA001-AC4F-418D-AE19-62706E023703}">
                        <ahyp:hlinkClr xmlns:ahyp="http://schemas.microsoft.com/office/drawing/2018/hyperlinkcolor" val="tx"/>
                      </a:ext>
                    </a:extLst>
                  </a:hlinkClick>
                </a:rPr>
                <a:t>Monkstown Heritage Virtual Walking Tour | National Heritage Week 15th – 23rd August 2026</a:t>
              </a:r>
              <a:r>
                <a:rPr lang="en-GB" sz="900" dirty="0"/>
                <a:t> "Did you notice? A column for the curious stroller" the second part of this project, available on </a:t>
              </a:r>
              <a:r>
                <a:rPr lang="en-GB" sz="900" dirty="0">
                  <a:hlinkClick r:id="rId15">
                    <a:extLst>
                      <a:ext uri="{A12FA001-AC4F-418D-AE19-62706E023703}">
                        <ahyp:hlinkClr xmlns:ahyp="http://schemas.microsoft.com/office/drawing/2018/hyperlinkcolor" val="tx"/>
                      </a:ext>
                    </a:extLst>
                  </a:hlinkClick>
                </a:rPr>
                <a:t>https://www.monkstownvillage.ie/blog</a:t>
              </a:r>
              <a:r>
                <a:rPr lang="en-GB" sz="900" dirty="0"/>
                <a:t>, following the Heritage Week talk in CBC Monkstown Park. </a:t>
              </a:r>
              <a:endParaRPr lang="en-IE" sz="900" dirty="0"/>
            </a:p>
          </p:txBody>
        </p:sp>
        <p:sp>
          <p:nvSpPr>
            <p:cNvPr id="50" name="Rectangle 49">
              <a:extLst>
                <a:ext uri="{FF2B5EF4-FFF2-40B4-BE49-F238E27FC236}">
                  <a16:creationId xmlns:a16="http://schemas.microsoft.com/office/drawing/2014/main" id="{36A30CC0-B739-4054-7798-EF28EDEBA088}"/>
                </a:ext>
              </a:extLst>
            </p:cNvPr>
            <p:cNvSpPr/>
            <p:nvPr/>
          </p:nvSpPr>
          <p:spPr>
            <a:xfrm>
              <a:off x="2233711" y="3672349"/>
              <a:ext cx="2220597" cy="485983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grpSp>
      <p:sp>
        <p:nvSpPr>
          <p:cNvPr id="52" name="TextBox 51">
            <a:extLst>
              <a:ext uri="{FF2B5EF4-FFF2-40B4-BE49-F238E27FC236}">
                <a16:creationId xmlns:a16="http://schemas.microsoft.com/office/drawing/2014/main" id="{A6122819-1C7C-82B2-57B2-241B8328FC3D}"/>
              </a:ext>
            </a:extLst>
          </p:cNvPr>
          <p:cNvSpPr txBox="1"/>
          <p:nvPr/>
        </p:nvSpPr>
        <p:spPr>
          <a:xfrm>
            <a:off x="4568546" y="7319365"/>
            <a:ext cx="2188116" cy="1446550"/>
          </a:xfrm>
          <a:prstGeom prst="rect">
            <a:avLst/>
          </a:prstGeom>
          <a:noFill/>
          <a:ln w="19050">
            <a:solidFill>
              <a:schemeClr val="tx1"/>
            </a:solidFill>
          </a:ln>
        </p:spPr>
        <p:txBody>
          <a:bodyPr wrap="square" rtlCol="0">
            <a:spAutoFit/>
          </a:bodyPr>
          <a:lstStyle/>
          <a:p>
            <a:pPr algn="ctr"/>
            <a:endParaRPr lang="en-IE" sz="1000" b="1" dirty="0">
              <a:highlight>
                <a:srgbClr val="FFFF00"/>
              </a:highlight>
            </a:endParaRPr>
          </a:p>
          <a:p>
            <a:pPr algn="ctr"/>
            <a:endParaRPr lang="en-IE" sz="1000" b="1" dirty="0">
              <a:highlight>
                <a:srgbClr val="FFFF00"/>
              </a:highlight>
            </a:endParaRPr>
          </a:p>
          <a:p>
            <a:pPr algn="ctr"/>
            <a:endParaRPr lang="en-IE" sz="1000" b="1" dirty="0">
              <a:highlight>
                <a:srgbClr val="FFFF00"/>
              </a:highlight>
            </a:endParaRPr>
          </a:p>
          <a:p>
            <a:pPr algn="ctr"/>
            <a:endParaRPr lang="en-IE" sz="1000" b="1" dirty="0">
              <a:highlight>
                <a:srgbClr val="FFFF00"/>
              </a:highlight>
            </a:endParaRPr>
          </a:p>
          <a:p>
            <a:pPr algn="ctr"/>
            <a:endParaRPr lang="en-IE" sz="1000" b="1" dirty="0">
              <a:highlight>
                <a:srgbClr val="FFFF00"/>
              </a:highlight>
            </a:endParaRPr>
          </a:p>
          <a:p>
            <a:pPr algn="ctr"/>
            <a:r>
              <a:rPr lang="en-IE" sz="900" b="1" dirty="0">
                <a:highlight>
                  <a:srgbClr val="FFFF00"/>
                </a:highlight>
              </a:rPr>
              <a:t>SAVE THE DATE! </a:t>
            </a:r>
          </a:p>
          <a:p>
            <a:pPr algn="ctr"/>
            <a:r>
              <a:rPr lang="en-IE" sz="1050" dirty="0">
                <a:solidFill>
                  <a:schemeClr val="tx2">
                    <a:lumMod val="50000"/>
                    <a:lumOff val="50000"/>
                  </a:schemeClr>
                </a:solidFill>
              </a:rPr>
              <a:t>Sunday 30</a:t>
            </a:r>
            <a:r>
              <a:rPr lang="en-IE" sz="1050" baseline="30000" dirty="0">
                <a:solidFill>
                  <a:schemeClr val="tx2">
                    <a:lumMod val="50000"/>
                    <a:lumOff val="50000"/>
                  </a:schemeClr>
                </a:solidFill>
              </a:rPr>
              <a:t>th</a:t>
            </a:r>
            <a:r>
              <a:rPr lang="en-IE" sz="1050" dirty="0">
                <a:solidFill>
                  <a:schemeClr val="tx2">
                    <a:lumMod val="50000"/>
                    <a:lumOff val="50000"/>
                  </a:schemeClr>
                </a:solidFill>
              </a:rPr>
              <a:t> August 2 pm to 6 pm</a:t>
            </a:r>
          </a:p>
          <a:p>
            <a:endParaRPr lang="en-IE" sz="900" dirty="0"/>
          </a:p>
          <a:p>
            <a:endParaRPr lang="en-IE" sz="950" b="1" dirty="0">
              <a:solidFill>
                <a:schemeClr val="tx2">
                  <a:lumMod val="75000"/>
                  <a:lumOff val="25000"/>
                </a:schemeClr>
              </a:solidFill>
            </a:endParaRPr>
          </a:p>
        </p:txBody>
      </p:sp>
      <p:pic>
        <p:nvPicPr>
          <p:cNvPr id="56" name="Picture 55">
            <a:extLst>
              <a:ext uri="{FF2B5EF4-FFF2-40B4-BE49-F238E27FC236}">
                <a16:creationId xmlns:a16="http://schemas.microsoft.com/office/drawing/2014/main" id="{7F184F85-7713-ECF1-F492-4D02BAE38AD8}"/>
              </a:ext>
            </a:extLst>
          </p:cNvPr>
          <p:cNvPicPr>
            <a:picLocks noChangeAspect="1"/>
          </p:cNvPicPr>
          <p:nvPr/>
        </p:nvPicPr>
        <p:blipFill>
          <a:blip r:embed="rId16"/>
          <a:stretch>
            <a:fillRect/>
          </a:stretch>
        </p:blipFill>
        <p:spPr>
          <a:xfrm>
            <a:off x="4590460" y="7358836"/>
            <a:ext cx="2122235" cy="684918"/>
          </a:xfrm>
          <a:prstGeom prst="rect">
            <a:avLst/>
          </a:prstGeom>
        </p:spPr>
      </p:pic>
      <p:pic>
        <p:nvPicPr>
          <p:cNvPr id="12" name="Picture 11">
            <a:extLst>
              <a:ext uri="{FF2B5EF4-FFF2-40B4-BE49-F238E27FC236}">
                <a16:creationId xmlns:a16="http://schemas.microsoft.com/office/drawing/2014/main" id="{A02B0A1A-5F9F-3088-93E8-9A26D74F0B1B}"/>
              </a:ext>
            </a:extLst>
          </p:cNvPr>
          <p:cNvPicPr>
            <a:picLocks noChangeAspect="1"/>
          </p:cNvPicPr>
          <p:nvPr/>
        </p:nvPicPr>
        <p:blipFill>
          <a:blip r:embed="rId17"/>
          <a:stretch>
            <a:fillRect/>
          </a:stretch>
        </p:blipFill>
        <p:spPr>
          <a:xfrm>
            <a:off x="7019449" y="7924035"/>
            <a:ext cx="2139949" cy="741248"/>
          </a:xfrm>
          <a:prstGeom prst="rect">
            <a:avLst/>
          </a:prstGeom>
        </p:spPr>
      </p:pic>
      <p:sp>
        <p:nvSpPr>
          <p:cNvPr id="3" name="TextBox 2">
            <a:extLst>
              <a:ext uri="{FF2B5EF4-FFF2-40B4-BE49-F238E27FC236}">
                <a16:creationId xmlns:a16="http://schemas.microsoft.com/office/drawing/2014/main" id="{825D5CEB-E096-1AAB-0A6C-BBD734C59E2A}"/>
              </a:ext>
            </a:extLst>
          </p:cNvPr>
          <p:cNvSpPr txBox="1"/>
          <p:nvPr/>
        </p:nvSpPr>
        <p:spPr>
          <a:xfrm>
            <a:off x="60647" y="7013381"/>
            <a:ext cx="2153448" cy="1754326"/>
          </a:xfrm>
          <a:prstGeom prst="rect">
            <a:avLst/>
          </a:prstGeom>
          <a:noFill/>
          <a:ln w="19050">
            <a:solidFill>
              <a:schemeClr val="accent1"/>
            </a:solidFill>
          </a:ln>
        </p:spPr>
        <p:txBody>
          <a:bodyPr wrap="square">
            <a:spAutoFit/>
          </a:bodyPr>
          <a:lstStyle/>
          <a:p>
            <a:r>
              <a:rPr lang="en-IE" sz="900" dirty="0"/>
              <a:t>The encounter between Jesus and the Canaanite woman reveals a faith that refuses to let go. Though she begins at the margins, her perseverance draws her into the heart of God’s compassion. What seems at first like resistance becomes an invitation to deeper trust. Her bold plea shows that faith is often born in struggle, and Christ meets us there. In her persistence, we see how God’s mercy breaks boundaries and opens a place for every seeking heart.</a:t>
            </a:r>
          </a:p>
        </p:txBody>
      </p:sp>
      <p:pic>
        <p:nvPicPr>
          <p:cNvPr id="10" name="Picture 9" descr="Commentary on Matthew 15:[10-20] 21-28 - Working Preacher from Luther  Seminary">
            <a:extLst>
              <a:ext uri="{FF2B5EF4-FFF2-40B4-BE49-F238E27FC236}">
                <a16:creationId xmlns:a16="http://schemas.microsoft.com/office/drawing/2014/main" id="{AD9C39E3-886F-9A81-094F-290B15A2005F}"/>
              </a:ext>
            </a:extLst>
          </p:cNvPr>
          <p:cNvPicPr>
            <a:picLocks noChangeAspect="1"/>
          </p:cNvPicPr>
          <p:nvPr/>
        </p:nvPicPr>
        <p:blipFill>
          <a:blip r:embed="rId18"/>
          <a:stretch>
            <a:fillRect/>
          </a:stretch>
        </p:blipFill>
        <p:spPr>
          <a:xfrm>
            <a:off x="65667" y="5815800"/>
            <a:ext cx="2159355" cy="1173823"/>
          </a:xfrm>
          <a:prstGeom prst="rect">
            <a:avLst/>
          </a:prstGeom>
        </p:spPr>
      </p:pic>
    </p:spTree>
    <p:extLst>
      <p:ext uri="{BB962C8B-B14F-4D97-AF65-F5344CB8AC3E}">
        <p14:creationId xmlns:p14="http://schemas.microsoft.com/office/powerpoint/2010/main" val="25937702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235EB2F-B937-4860-8957-2713C25B4B64}">
  <we:reference id="wa104051163" version="1.2.0.3" store="en-US" storeType="OMEX"/>
  <we:alternateReferences>
    <we:reference id="WA104051163" version="1.2.0.3"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0</TotalTime>
  <Words>863</Words>
  <Application>Microsoft Office PowerPoint</Application>
  <PresentationFormat>A4 Paper (210x297 mm)</PresentationFormat>
  <Paragraphs>83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Eric Cooney</dc:creator>
  <cp:lastModifiedBy>Eric Cooney</cp:lastModifiedBy>
  <cp:revision>33</cp:revision>
  <cp:lastPrinted>2026-08-06T17:03:36Z</cp:lastPrinted>
  <dcterms:created xsi:type="dcterms:W3CDTF">2025-04-04T13:51:48Z</dcterms:created>
  <dcterms:modified xsi:type="dcterms:W3CDTF">2026-08-13T10:42:51Z</dcterms:modified>
</cp:coreProperties>
</file>